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4" r:id="rId5"/>
  </p:sldMasterIdLst>
  <p:notesMasterIdLst>
    <p:notesMasterId r:id="rId37"/>
  </p:notesMasterIdLst>
  <p:sldIdLst>
    <p:sldId id="277" r:id="rId6"/>
    <p:sldId id="532" r:id="rId7"/>
    <p:sldId id="823" r:id="rId8"/>
    <p:sldId id="826" r:id="rId9"/>
    <p:sldId id="827" r:id="rId10"/>
    <p:sldId id="828" r:id="rId11"/>
    <p:sldId id="829" r:id="rId12"/>
    <p:sldId id="413" r:id="rId13"/>
    <p:sldId id="414" r:id="rId14"/>
    <p:sldId id="415" r:id="rId15"/>
    <p:sldId id="417" r:id="rId16"/>
    <p:sldId id="845" r:id="rId17"/>
    <p:sldId id="846" r:id="rId18"/>
    <p:sldId id="847" r:id="rId19"/>
    <p:sldId id="844" r:id="rId20"/>
    <p:sldId id="830" r:id="rId21"/>
    <p:sldId id="831" r:id="rId22"/>
    <p:sldId id="832" r:id="rId23"/>
    <p:sldId id="848" r:id="rId24"/>
    <p:sldId id="445" r:id="rId25"/>
    <p:sldId id="636" r:id="rId26"/>
    <p:sldId id="721" r:id="rId27"/>
    <p:sldId id="705" r:id="rId28"/>
    <p:sldId id="729" r:id="rId29"/>
    <p:sldId id="753" r:id="rId30"/>
    <p:sldId id="849" r:id="rId31"/>
    <p:sldId id="850" r:id="rId32"/>
    <p:sldId id="758" r:id="rId33"/>
    <p:sldId id="795" r:id="rId34"/>
    <p:sldId id="770" r:id="rId35"/>
    <p:sldId id="419" r:id="rId36"/>
  </p:sldIdLst>
  <p:sldSz cx="12192000" cy="6858000"/>
  <p:notesSz cx="9296400" cy="70104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E"/>
    <a:srgbClr val="64A2CB"/>
    <a:srgbClr val="57595D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/>
    <p:restoredTop sz="96654"/>
  </p:normalViewPr>
  <p:slideViewPr>
    <p:cSldViewPr snapToGrid="0">
      <p:cViewPr varScale="1">
        <p:scale>
          <a:sx n="107" d="100"/>
          <a:sy n="107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PA Electric Power Generation by Fuel</a:t>
            </a:r>
            <a:r>
              <a:rPr lang="en-US" sz="1800" b="1" baseline="0"/>
              <a:t> Source</a:t>
            </a:r>
            <a:endParaRPr lang="en-US" sz="1800" b="1"/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2001 - 2024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02909636295463"/>
          <c:y val="0.16474620359955008"/>
          <c:w val="0.82943403870609556"/>
          <c:h val="0.68679867846707843"/>
        </c:manualLayout>
      </c:layout>
      <c:lineChart>
        <c:grouping val="standard"/>
        <c:varyColors val="0"/>
        <c:ser>
          <c:idx val="5"/>
          <c:order val="0"/>
          <c:tx>
            <c:strRef>
              <c:f>'PA Pow Gen by Fuel Update'!$A$2</c:f>
              <c:strCache>
                <c:ptCount val="1"/>
                <c:pt idx="0">
                  <c:v>Coal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Update'!$B$2:$G$2</c:f>
              <c:numCache>
                <c:formatCode>_(* #,##0.0_);_(* \(#,##0.0\);_(* "-"??_);_(@_)</c:formatCode>
                <c:ptCount val="6"/>
                <c:pt idx="0">
                  <c:v>57</c:v>
                </c:pt>
                <c:pt idx="1">
                  <c:v>55.5</c:v>
                </c:pt>
                <c:pt idx="2">
                  <c:v>48</c:v>
                </c:pt>
                <c:pt idx="3">
                  <c:v>30.1</c:v>
                </c:pt>
                <c:pt idx="4">
                  <c:v>10.199999999999999</c:v>
                </c:pt>
                <c:pt idx="5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77-4BBA-999D-94DA0948BAB3}"/>
            </c:ext>
          </c:extLst>
        </c:ser>
        <c:ser>
          <c:idx val="6"/>
          <c:order val="1"/>
          <c:tx>
            <c:strRef>
              <c:f>'PA Pow Gen by Fuel Update'!$A$3</c:f>
              <c:strCache>
                <c:ptCount val="1"/>
                <c:pt idx="0">
                  <c:v>Nuclear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Update'!$B$3:$G$3</c:f>
              <c:numCache>
                <c:formatCode>_(* #,##0.0_);_(* \(#,##0.0\);_(* "-"??_);_(@_)</c:formatCode>
                <c:ptCount val="6"/>
                <c:pt idx="0">
                  <c:v>37.5</c:v>
                </c:pt>
                <c:pt idx="1">
                  <c:v>35</c:v>
                </c:pt>
                <c:pt idx="2">
                  <c:v>33.869999999999997</c:v>
                </c:pt>
                <c:pt idx="3">
                  <c:v>37.5</c:v>
                </c:pt>
                <c:pt idx="4">
                  <c:v>33.200000000000003</c:v>
                </c:pt>
                <c:pt idx="5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7-4BBA-999D-94DA0948BAB3}"/>
            </c:ext>
          </c:extLst>
        </c:ser>
        <c:ser>
          <c:idx val="7"/>
          <c:order val="2"/>
          <c:tx>
            <c:strRef>
              <c:f>'PA Pow Gen by Fuel Update'!$A$4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Update'!$B$4:$G$4</c:f>
              <c:numCache>
                <c:formatCode>_(* #,##0.0_);_(* \(#,##0.0\);_(* "-"??_);_(@_)</c:formatCode>
                <c:ptCount val="6"/>
                <c:pt idx="0">
                  <c:v>1.5</c:v>
                </c:pt>
                <c:pt idx="1">
                  <c:v>5</c:v>
                </c:pt>
                <c:pt idx="2">
                  <c:v>14.68</c:v>
                </c:pt>
                <c:pt idx="3">
                  <c:v>27.7</c:v>
                </c:pt>
                <c:pt idx="4">
                  <c:v>52.5</c:v>
                </c:pt>
                <c:pt idx="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77-4BBA-999D-94DA0948BAB3}"/>
            </c:ext>
          </c:extLst>
        </c:ser>
        <c:ser>
          <c:idx val="8"/>
          <c:order val="3"/>
          <c:tx>
            <c:strRef>
              <c:f>'PA Pow Gen by Fuel Update'!$A$5</c:f>
              <c:strCache>
                <c:ptCount val="1"/>
                <c:pt idx="0">
                  <c:v>Renewables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Update'!$B$5:$G$5</c:f>
              <c:numCache>
                <c:formatCode>_(* #,##0.0_);_(* \(#,##0.0\);_(* "-"??_);_(@_)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2.6</c:v>
                </c:pt>
                <c:pt idx="3">
                  <c:v>3.7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77-4BBA-999D-94DA0948BAB3}"/>
            </c:ext>
          </c:extLst>
        </c:ser>
        <c:ser>
          <c:idx val="9"/>
          <c:order val="4"/>
          <c:tx>
            <c:strRef>
              <c:f>'PA Pow Gen by Fuel Update'!$A$6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Update'!$B$6:$G$6</c:f>
              <c:numCache>
                <c:formatCode>_(* #,##0.0_);_(* \(#,##0.0\);_(* "-"??_);_(@_)</c:formatCode>
                <c:ptCount val="6"/>
                <c:pt idx="0">
                  <c:v>2.5</c:v>
                </c:pt>
                <c:pt idx="1">
                  <c:v>2.7</c:v>
                </c:pt>
                <c:pt idx="2">
                  <c:v>0.8</c:v>
                </c:pt>
                <c:pt idx="3">
                  <c:v>1</c:v>
                </c:pt>
                <c:pt idx="4">
                  <c:v>0.38</c:v>
                </c:pt>
                <c:pt idx="5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77-4BBA-999D-94DA0948BAB3}"/>
            </c:ext>
          </c:extLst>
        </c:ser>
        <c:ser>
          <c:idx val="0"/>
          <c:order val="5"/>
          <c:tx>
            <c:strRef>
              <c:f>'PA Pow Gen by Fuel Update'!$A$2</c:f>
              <c:strCache>
                <c:ptCount val="1"/>
                <c:pt idx="0">
                  <c:v>Coal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789272030651338E-2"/>
                  <c:y val="-4.8081841432225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57%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677-4BBA-999D-94DA0948BA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7-4BBA-999D-94DA0948BA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77-4BBA-999D-94DA0948BA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77-4BBA-999D-94DA0948BA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77-4BBA-999D-94DA0948BA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77-4BBA-999D-94DA0948BAB3}"/>
                </c:ext>
              </c:extLst>
            </c:dLbl>
            <c:dLbl>
              <c:idx val="6"/>
              <c:layout>
                <c:manualLayout>
                  <c:x val="9.8895688038994983E-2"/>
                  <c:y val="1.778918260217472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677-4BBA-999D-94DA0948BA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77-4BBA-999D-94DA0948BA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Update'!$B$2:$G$2</c:f>
              <c:numCache>
                <c:formatCode>_(* #,##0.0_);_(* \(#,##0.0\);_(* "-"??_);_(@_)</c:formatCode>
                <c:ptCount val="6"/>
                <c:pt idx="0">
                  <c:v>57</c:v>
                </c:pt>
                <c:pt idx="1">
                  <c:v>55.5</c:v>
                </c:pt>
                <c:pt idx="2">
                  <c:v>48</c:v>
                </c:pt>
                <c:pt idx="3">
                  <c:v>30.1</c:v>
                </c:pt>
                <c:pt idx="4">
                  <c:v>10.199999999999999</c:v>
                </c:pt>
                <c:pt idx="5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677-4BBA-999D-94DA0948BAB3}"/>
            </c:ext>
          </c:extLst>
        </c:ser>
        <c:ser>
          <c:idx val="1"/>
          <c:order val="6"/>
          <c:tx>
            <c:strRef>
              <c:f>'PA Pow Gen by Fuel Update'!$A$3</c:f>
              <c:strCache>
                <c:ptCount val="1"/>
                <c:pt idx="0">
                  <c:v>Nuclear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042145593869749E-2"/>
                  <c:y val="-1.16283034953112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677-4BBA-999D-94DA0948BA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77-4BBA-999D-94DA0948BA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677-4BBA-999D-94DA0948BA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677-4BBA-999D-94DA0948BA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677-4BBA-999D-94DA0948BA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77-4BBA-999D-94DA0948BAB3}"/>
                </c:ext>
              </c:extLst>
            </c:dLbl>
            <c:dLbl>
              <c:idx val="6"/>
              <c:layout>
                <c:manualLayout>
                  <c:x val="9.6979977502812148E-2"/>
                  <c:y val="-1.65122328458943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32%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677-4BBA-999D-94DA0948BA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77-4BBA-999D-94DA0948BA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Update'!$B$3:$G$3</c:f>
              <c:numCache>
                <c:formatCode>_(* #,##0.0_);_(* \(#,##0.0\);_(* "-"??_);_(@_)</c:formatCode>
                <c:ptCount val="6"/>
                <c:pt idx="0">
                  <c:v>37.5</c:v>
                </c:pt>
                <c:pt idx="1">
                  <c:v>35</c:v>
                </c:pt>
                <c:pt idx="2">
                  <c:v>33.869999999999997</c:v>
                </c:pt>
                <c:pt idx="3">
                  <c:v>37.5</c:v>
                </c:pt>
                <c:pt idx="4">
                  <c:v>33.200000000000003</c:v>
                </c:pt>
                <c:pt idx="5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677-4BBA-999D-94DA0948BAB3}"/>
            </c:ext>
          </c:extLst>
        </c:ser>
        <c:ser>
          <c:idx val="2"/>
          <c:order val="7"/>
          <c:tx>
            <c:strRef>
              <c:f>'PA Pow Gen by Fuel Update'!$A$4</c:f>
              <c:strCache>
                <c:ptCount val="1"/>
                <c:pt idx="0">
                  <c:v>Natural Gas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0354481551874977E-2"/>
                  <c:y val="8.7182068993294001E-3"/>
                </c:manualLayout>
              </c:layout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1"/>
                        </a:solidFill>
                      </a:rPr>
                      <a:t>1.5%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1677-4BBA-999D-94DA0948BA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677-4BBA-999D-94DA0948BA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677-4BBA-999D-94DA0948BA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677-4BBA-999D-94DA0948BA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677-4BBA-999D-94DA0948BA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677-4BBA-999D-94DA0948BAB3}"/>
                </c:ext>
              </c:extLst>
            </c:dLbl>
            <c:dLbl>
              <c:idx val="6"/>
              <c:layout>
                <c:manualLayout>
                  <c:x val="9.6958080239970004E-2"/>
                  <c:y val="-3.05254030746156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54%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1677-4BBA-999D-94DA0948BA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677-4BBA-999D-94DA0948BA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Update'!$B$4:$G$4</c:f>
              <c:numCache>
                <c:formatCode>_(* #,##0.0_);_(* \(#,##0.0\);_(* "-"??_);_(@_)</c:formatCode>
                <c:ptCount val="6"/>
                <c:pt idx="0">
                  <c:v>1.5</c:v>
                </c:pt>
                <c:pt idx="1">
                  <c:v>5</c:v>
                </c:pt>
                <c:pt idx="2">
                  <c:v>14.68</c:v>
                </c:pt>
                <c:pt idx="3">
                  <c:v>27.7</c:v>
                </c:pt>
                <c:pt idx="4">
                  <c:v>52.5</c:v>
                </c:pt>
                <c:pt idx="5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677-4BBA-999D-94DA0948BAB3}"/>
            </c:ext>
          </c:extLst>
        </c:ser>
        <c:ser>
          <c:idx val="3"/>
          <c:order val="8"/>
          <c:tx>
            <c:strRef>
              <c:f>'PA Pow Gen by Fuel Update'!$A$5</c:f>
              <c:strCache>
                <c:ptCount val="1"/>
                <c:pt idx="0">
                  <c:v>Renewables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256704980842927E-2"/>
                  <c:y val="-2.52685421994884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 baseline="0">
                        <a:solidFill>
                          <a:srgbClr val="00B050"/>
                        </a:solidFill>
                      </a:defRPr>
                    </a:pPr>
                    <a:r>
                      <a:rPr lang="en-US" sz="1100" baseline="0">
                        <a:solidFill>
                          <a:srgbClr val="00B050"/>
                        </a:solidFill>
                      </a:rPr>
                      <a:t>1.5%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1677-4BBA-999D-94DA0948BA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677-4BBA-999D-94DA0948BA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677-4BBA-999D-94DA0948BA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677-4BBA-999D-94DA0948BA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677-4BBA-999D-94DA0948BA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677-4BBA-999D-94DA0948BAB3}"/>
                </c:ext>
              </c:extLst>
            </c:dLbl>
            <c:dLbl>
              <c:idx val="6"/>
              <c:layout>
                <c:manualLayout>
                  <c:x val="0.10228706411698524"/>
                  <c:y val="-2.50067960254969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6-1677-4BBA-999D-94DA0948BA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677-4BBA-999D-94DA0948BA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Update'!$B$5:$G$5</c:f>
              <c:numCache>
                <c:formatCode>_(* #,##0.0_);_(* \(#,##0.0\);_(* "-"??_);_(@_)</c:formatCode>
                <c:ptCount val="6"/>
                <c:pt idx="0">
                  <c:v>1.5</c:v>
                </c:pt>
                <c:pt idx="1">
                  <c:v>1.8</c:v>
                </c:pt>
                <c:pt idx="2">
                  <c:v>2.6</c:v>
                </c:pt>
                <c:pt idx="3">
                  <c:v>3.7</c:v>
                </c:pt>
                <c:pt idx="4">
                  <c:v>4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1677-4BBA-999D-94DA0948BAB3}"/>
            </c:ext>
          </c:extLst>
        </c:ser>
        <c:ser>
          <c:idx val="4"/>
          <c:order val="9"/>
          <c:tx>
            <c:strRef>
              <c:f>'PA Pow Gen by Fuel Update'!$A$6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4655172413793121E-2"/>
                  <c:y val="-5.936913895993192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 b="1" baseline="0">
                        <a:solidFill>
                          <a:srgbClr val="C00000"/>
                        </a:solidFill>
                      </a:defRPr>
                    </a:pPr>
                    <a:r>
                      <a:rPr lang="en-US" sz="1100" baseline="0">
                        <a:solidFill>
                          <a:srgbClr val="C00000"/>
                        </a:solidFill>
                      </a:rPr>
                      <a:t>2.5%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9-1677-4BBA-999D-94DA0948BA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677-4BBA-999D-94DA0948BA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677-4BBA-999D-94DA0948BA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677-4BBA-999D-94DA0948BA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677-4BBA-999D-94DA0948BA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677-4BBA-999D-94DA0948BAB3}"/>
                </c:ext>
              </c:extLst>
            </c:dLbl>
            <c:dLbl>
              <c:idx val="6"/>
              <c:layout>
                <c:manualLayout>
                  <c:x val="0.10511421072365955"/>
                  <c:y val="-1.477666854143232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F-1677-4BBA-999D-94DA0948BA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677-4BBA-999D-94DA0948BAB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 Pow Gen by Fuel Update'!$B$1:$G$1</c:f>
              <c:numCache>
                <c:formatCode>General</c:formatCode>
                <c:ptCount val="6"/>
                <c:pt idx="0">
                  <c:v>2001</c:v>
                </c:pt>
                <c:pt idx="1">
                  <c:v>2005</c:v>
                </c:pt>
                <c:pt idx="2" formatCode="0">
                  <c:v>2010</c:v>
                </c:pt>
                <c:pt idx="3" formatCode="0">
                  <c:v>2015</c:v>
                </c:pt>
                <c:pt idx="4">
                  <c:v>2020</c:v>
                </c:pt>
                <c:pt idx="5">
                  <c:v>2024</c:v>
                </c:pt>
              </c:numCache>
            </c:numRef>
          </c:cat>
          <c:val>
            <c:numRef>
              <c:f>'PA Pow Gen by Fuel Update'!$B$6:$G$6</c:f>
              <c:numCache>
                <c:formatCode>_(* #,##0.0_);_(* \(#,##0.0\);_(* "-"??_);_(@_)</c:formatCode>
                <c:ptCount val="6"/>
                <c:pt idx="0">
                  <c:v>2.5</c:v>
                </c:pt>
                <c:pt idx="1">
                  <c:v>2.7</c:v>
                </c:pt>
                <c:pt idx="2">
                  <c:v>0.8</c:v>
                </c:pt>
                <c:pt idx="3">
                  <c:v>1</c:v>
                </c:pt>
                <c:pt idx="4">
                  <c:v>0.38</c:v>
                </c:pt>
                <c:pt idx="5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1677-4BBA-999D-94DA0948B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726943"/>
        <c:axId val="1"/>
      </c:lineChart>
      <c:catAx>
        <c:axId val="210072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%</a:t>
                </a:r>
                <a:r>
                  <a:rPr lang="en-US" sz="1050" b="1" baseline="0"/>
                  <a:t>  by Fuel Source</a:t>
                </a:r>
                <a:endParaRPr lang="en-US" sz="1050" b="1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726943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793887777014886"/>
          <c:y val="0.9118448701375016"/>
          <c:w val="0.80129241961637909"/>
          <c:h val="4.68760136326242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The Marcellus Effect: Lower Carbon Dioxide Emissions from Power Generation</a:t>
            </a:r>
          </a:p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2005 - 2023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411611284438497E-2"/>
          <c:y val="0.16530892448512585"/>
          <c:w val="0.82268393275138918"/>
          <c:h val="0.72252108176056706"/>
        </c:manualLayout>
      </c:layout>
      <c:lineChart>
        <c:grouping val="standard"/>
        <c:varyColors val="0"/>
        <c:ser>
          <c:idx val="0"/>
          <c:order val="0"/>
          <c:tx>
            <c:strRef>
              <c:f>'GHG - PA Power Gen'!$A$2</c:f>
              <c:strCache>
                <c:ptCount val="1"/>
                <c:pt idx="0">
                  <c:v>MMTCO2e from Power Generation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289080240400618E-2"/>
                  <c:y val="-1.2699210046235561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/>
                      <a:t>126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DEF-4F35-A06E-D978D7FF40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EF-4F35-A06E-D978D7FF40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EF-4F35-A06E-D978D7FF40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EF-4F35-A06E-D978D7FF40F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EF-4F35-A06E-D978D7FF40F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EF-4F35-A06E-D978D7FF40F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EF-4F35-A06E-D978D7FF40F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EF-4F35-A06E-D978D7FF40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EF-4F35-A06E-D978D7FF40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EF-4F35-A06E-D978D7FF40F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EF-4F35-A06E-D978D7FF40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EF-4F35-A06E-D978D7FF40F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EF-4F35-A06E-D978D7FF40F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DEF-4F35-A06E-D978D7FF40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'GHG - PA Power Gen'!$B$1:$P$1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'GHG - PA Power Gen'!$B$2:$P$2</c:f>
              <c:numCache>
                <c:formatCode>General</c:formatCode>
                <c:ptCount val="15"/>
                <c:pt idx="0">
                  <c:v>126</c:v>
                </c:pt>
                <c:pt idx="1">
                  <c:v>121</c:v>
                </c:pt>
                <c:pt idx="2">
                  <c:v>115</c:v>
                </c:pt>
                <c:pt idx="3">
                  <c:v>108</c:v>
                </c:pt>
                <c:pt idx="4">
                  <c:v>107</c:v>
                </c:pt>
                <c:pt idx="5">
                  <c:v>100</c:v>
                </c:pt>
                <c:pt idx="6">
                  <c:v>89</c:v>
                </c:pt>
                <c:pt idx="7">
                  <c:v>83</c:v>
                </c:pt>
                <c:pt idx="8">
                  <c:v>77</c:v>
                </c:pt>
                <c:pt idx="9">
                  <c:v>75</c:v>
                </c:pt>
                <c:pt idx="10">
                  <c:v>75</c:v>
                </c:pt>
                <c:pt idx="11">
                  <c:v>70</c:v>
                </c:pt>
                <c:pt idx="12">
                  <c:v>78</c:v>
                </c:pt>
                <c:pt idx="13">
                  <c:v>73</c:v>
                </c:pt>
                <c:pt idx="14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DEF-4F35-A06E-D978D7FF4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1013343"/>
        <c:axId val="1"/>
      </c:lineChart>
      <c:lineChart>
        <c:grouping val="standard"/>
        <c:varyColors val="0"/>
        <c:ser>
          <c:idx val="1"/>
          <c:order val="1"/>
          <c:tx>
            <c:strRef>
              <c:f>'GHG - PA Power Gen'!$A$3</c:f>
              <c:strCache>
                <c:ptCount val="1"/>
                <c:pt idx="0">
                  <c:v>PA Natural Gas Power Generation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826306832482417E-2"/>
                  <c:y val="1.257319397387237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rgbClr val="333333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100"/>
                      <a:t>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DEF-4F35-A06E-D978D7FF40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EF-4F35-A06E-D978D7FF40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EF-4F35-A06E-D978D7FF40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DEF-4F35-A06E-D978D7FF40F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EF-4F35-A06E-D978D7FF40F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DEF-4F35-A06E-D978D7FF40F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EF-4F35-A06E-D978D7FF40F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DEF-4F35-A06E-D978D7FF40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DEF-4F35-A06E-D978D7FF40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DEF-4F35-A06E-D978D7FF40F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DEF-4F35-A06E-D978D7FF40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DEF-4F35-A06E-D978D7FF40F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DEF-4F35-A06E-D978D7FF40F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DEF-4F35-A06E-D978D7FF40F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DEF-4F35-A06E-D978D7FF40F9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'GHG - PA Power Gen'!$B$1:$P$1</c:f>
              <c:numCache>
                <c:formatCode>General</c:formatCode>
                <c:ptCount val="15"/>
                <c:pt idx="0">
                  <c:v>2005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numCache>
            </c:numRef>
          </c:cat>
          <c:val>
            <c:numRef>
              <c:f>'GHG - PA Power Gen'!$B$3:$P$3</c:f>
              <c:numCache>
                <c:formatCode>General</c:formatCode>
                <c:ptCount val="15"/>
                <c:pt idx="0">
                  <c:v>5</c:v>
                </c:pt>
                <c:pt idx="1">
                  <c:v>15</c:v>
                </c:pt>
                <c:pt idx="2">
                  <c:v>18</c:v>
                </c:pt>
                <c:pt idx="3">
                  <c:v>24</c:v>
                </c:pt>
                <c:pt idx="4">
                  <c:v>22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  <c:pt idx="8">
                  <c:v>34</c:v>
                </c:pt>
                <c:pt idx="9">
                  <c:v>35</c:v>
                </c:pt>
                <c:pt idx="10">
                  <c:v>43</c:v>
                </c:pt>
                <c:pt idx="11">
                  <c:v>52</c:v>
                </c:pt>
                <c:pt idx="12">
                  <c:v>53</c:v>
                </c:pt>
                <c:pt idx="13">
                  <c:v>54</c:v>
                </c:pt>
                <c:pt idx="1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DEF-4F35-A06E-D978D7FF4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60101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MMTCO2e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01013343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rPr>
                  <a:t>% of PA</a:t>
                </a:r>
              </a:p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rPr>
                  <a:t>Electric Generation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6867429307185653E-2"/>
          <c:y val="0.92846506160122444"/>
          <c:w val="0.83962521002866275"/>
          <c:h val="7.077867886274691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1750" cap="flat" cmpd="sng" algn="ctr">
      <a:solidFill>
        <a:schemeClr val="tx2">
          <a:lumMod val="20000"/>
          <a:lumOff val="80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The Marcellus Effect: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SOx &amp; NOx Reductions in PA Power Generation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2005-2023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40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'NOx &amp; SOx Pow Gen Marcellus'!$A$2</c:f>
              <c:strCache>
                <c:ptCount val="1"/>
                <c:pt idx="0">
                  <c:v>SOx Emissions in PA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CA-4453-94B7-EF1B555A1D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CA-4453-94B7-EF1B555A1D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CA-4453-94B7-EF1B555A1D83}"/>
                </c:ext>
              </c:extLst>
            </c:dLbl>
            <c:dLbl>
              <c:idx val="4"/>
              <c:layout>
                <c:manualLayout>
                  <c:x val="1.3316504041645957E-2"/>
                  <c:y val="-1.468024928567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CA-4453-94B7-EF1B555A1D8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'NOx &amp; SOx Pow Gen Marcellus'!$B$1:$F$1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  <c:pt idx="4">
                  <c:v>2023</c:v>
                </c:pt>
              </c:numCache>
            </c:numRef>
          </c:cat>
          <c:val>
            <c:numRef>
              <c:f>'NOx &amp; SOx Pow Gen Marcellus'!$B$2:$F$2</c:f>
              <c:numCache>
                <c:formatCode>_(* #,##0_);_(* \(#,##0\);_(* "-"??_);_(@_)</c:formatCode>
                <c:ptCount val="5"/>
                <c:pt idx="0">
                  <c:v>965900</c:v>
                </c:pt>
                <c:pt idx="1">
                  <c:v>395500</c:v>
                </c:pt>
                <c:pt idx="2">
                  <c:v>200700</c:v>
                </c:pt>
                <c:pt idx="3">
                  <c:v>52700</c:v>
                </c:pt>
                <c:pt idx="4" formatCode="#,##0">
                  <c:v>23600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CA-4453-94B7-EF1B555A1D83}"/>
            </c:ext>
          </c:extLst>
        </c:ser>
        <c:ser>
          <c:idx val="1"/>
          <c:order val="1"/>
          <c:tx>
            <c:strRef>
              <c:f>'NOx &amp; SOx Pow Gen Marcellus'!$A$3</c:f>
              <c:strCache>
                <c:ptCount val="1"/>
                <c:pt idx="0">
                  <c:v>NOx Emissions in 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CA-4453-94B7-EF1B555A1D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CA-4453-94B7-EF1B555A1D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CA-4453-94B7-EF1B555A1D83}"/>
                </c:ext>
              </c:extLst>
            </c:dLbl>
            <c:dLbl>
              <c:idx val="4"/>
              <c:layout>
                <c:manualLayout>
                  <c:x val="8.8863892013498315E-4"/>
                  <c:y val="1.1063252008850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CA-4453-94B7-EF1B555A1D8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'NOx &amp; SOx Pow Gen Marcellus'!$B$1:$F$1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2019</c:v>
                </c:pt>
                <c:pt idx="4">
                  <c:v>2023</c:v>
                </c:pt>
              </c:numCache>
            </c:numRef>
          </c:cat>
          <c:val>
            <c:numRef>
              <c:f>'NOx &amp; SOx Pow Gen Marcellus'!$B$3:$F$3</c:f>
              <c:numCache>
                <c:formatCode>_(* #,##0_);_(* \(#,##0\);_(* "-"??_);_(@_)</c:formatCode>
                <c:ptCount val="5"/>
                <c:pt idx="0">
                  <c:v>175200</c:v>
                </c:pt>
                <c:pt idx="1">
                  <c:v>132600</c:v>
                </c:pt>
                <c:pt idx="2">
                  <c:v>96600</c:v>
                </c:pt>
                <c:pt idx="3">
                  <c:v>31600</c:v>
                </c:pt>
                <c:pt idx="4" formatCode="#,##0">
                  <c:v>12250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2CA-4453-94B7-EF1B555A1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417663"/>
        <c:axId val="1"/>
      </c:lineChart>
      <c:catAx>
        <c:axId val="119141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Tons/Year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9141766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17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0.2655</cdr:y>
    </cdr:from>
    <cdr:to>
      <cdr:x>0</cdr:x>
      <cdr:y>0.286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2000" y="600075"/>
          <a:ext cx="4381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rPr>
            <a:t>59</a:t>
          </a:r>
          <a:r>
            <a:rPr lang="en-US" sz="1100"/>
            <a:t>%</a:t>
          </a:r>
        </a:p>
      </cdr:txBody>
    </cdr:sp>
  </cdr:relSizeAnchor>
  <cdr:relSizeAnchor xmlns:cdr="http://schemas.openxmlformats.org/drawingml/2006/chartDrawing">
    <cdr:from>
      <cdr:x>0</cdr:x>
      <cdr:y>0.76</cdr:y>
    </cdr:from>
    <cdr:to>
      <cdr:x>0</cdr:x>
      <cdr:y>0.82174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926" y="1936788"/>
          <a:ext cx="437941" cy="266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rPr>
            <a:t>3</a:t>
          </a:r>
          <a:r>
            <a:rPr lang="en-US" sz="1100" b="1"/>
            <a:t>2%</a:t>
          </a:r>
        </a:p>
      </cdr:txBody>
    </cdr:sp>
  </cdr:relSizeAnchor>
  <cdr:relSizeAnchor xmlns:cdr="http://schemas.openxmlformats.org/drawingml/2006/chartDrawing">
    <cdr:from>
      <cdr:x>0</cdr:x>
      <cdr:y>1</cdr:y>
    </cdr:from>
    <cdr:to>
      <cdr:x>0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794375" y="3136900"/>
          <a:ext cx="552450" cy="266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5.4%</a:t>
          </a:r>
        </a:p>
      </cdr:txBody>
    </cdr:sp>
  </cdr:relSizeAnchor>
  <cdr:relSizeAnchor xmlns:cdr="http://schemas.openxmlformats.org/drawingml/2006/chartDrawing">
    <cdr:from>
      <cdr:x>0</cdr:x>
      <cdr:y>1</cdr:y>
    </cdr:from>
    <cdr:to>
      <cdr:x>0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803900" y="3336925"/>
          <a:ext cx="552450" cy="266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3.3%</a:t>
          </a:r>
        </a:p>
      </cdr:txBody>
    </cdr:sp>
  </cdr:relSizeAnchor>
  <cdr:relSizeAnchor xmlns:cdr="http://schemas.openxmlformats.org/drawingml/2006/chartDrawing">
    <cdr:from>
      <cdr:x>0</cdr:x>
      <cdr:y>1</cdr:y>
    </cdr:from>
    <cdr:to>
      <cdr:x>0</cdr:x>
      <cdr:y>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861050" y="3536950"/>
          <a:ext cx="552450" cy="266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0.4%</a:t>
          </a:r>
        </a:p>
      </cdr:txBody>
    </cdr:sp>
  </cdr:relSizeAnchor>
  <cdr:relSizeAnchor xmlns:cdr="http://schemas.openxmlformats.org/drawingml/2006/chartDrawing">
    <cdr:from>
      <cdr:x>0.87186</cdr:x>
      <cdr:y>0.51799</cdr:y>
    </cdr:from>
    <cdr:to>
      <cdr:x>0.91949</cdr:x>
      <cdr:y>0.56821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a16="http://schemas.microsoft.com/office/drawing/2014/main" id="{4A54BC00-33DB-B74F-E659-2600A40D3F27}"/>
            </a:ext>
          </a:extLst>
        </cdr:cNvPr>
        <cdr:cNvSpPr txBox="1"/>
      </cdr:nvSpPr>
      <cdr:spPr>
        <a:xfrm xmlns:a="http://schemas.openxmlformats.org/drawingml/2006/main">
          <a:off x="8542473" y="2698750"/>
          <a:ext cx="46672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31%</a:t>
          </a:r>
        </a:p>
      </cdr:txBody>
    </cdr:sp>
  </cdr:relSizeAnchor>
  <cdr:relSizeAnchor xmlns:cdr="http://schemas.openxmlformats.org/drawingml/2006/chartDrawing">
    <cdr:from>
      <cdr:x>0.87186</cdr:x>
      <cdr:y>0.75513</cdr:y>
    </cdr:from>
    <cdr:to>
      <cdr:x>0.91949</cdr:x>
      <cdr:y>0.80534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4A54BC00-33DB-B74F-E659-2600A40D3F27}"/>
            </a:ext>
          </a:extLst>
        </cdr:cNvPr>
        <cdr:cNvSpPr txBox="1"/>
      </cdr:nvSpPr>
      <cdr:spPr>
        <a:xfrm xmlns:a="http://schemas.openxmlformats.org/drawingml/2006/main">
          <a:off x="8542473" y="3934234"/>
          <a:ext cx="46672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5.4%</a:t>
          </a:r>
        </a:p>
      </cdr:txBody>
    </cdr:sp>
  </cdr:relSizeAnchor>
  <cdr:relSizeAnchor xmlns:cdr="http://schemas.openxmlformats.org/drawingml/2006/chartDrawing">
    <cdr:from>
      <cdr:x>0.87186</cdr:x>
      <cdr:y>0.79497</cdr:y>
    </cdr:from>
    <cdr:to>
      <cdr:x>0.91949</cdr:x>
      <cdr:y>0.84518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4A54BC00-33DB-B74F-E659-2600A40D3F27}"/>
            </a:ext>
          </a:extLst>
        </cdr:cNvPr>
        <cdr:cNvSpPr txBox="1"/>
      </cdr:nvSpPr>
      <cdr:spPr>
        <a:xfrm xmlns:a="http://schemas.openxmlformats.org/drawingml/2006/main">
          <a:off x="8542473" y="4141798"/>
          <a:ext cx="46672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3.6%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0.83473</cdr:x>
      <cdr:y>0.44187</cdr:y>
    </cdr:from>
    <cdr:to>
      <cdr:x>0.86044</cdr:x>
      <cdr:y>0.55813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7511861" y="2037251"/>
          <a:ext cx="231368" cy="53601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0.85778</cdr:x>
      <cdr:y>0.47179</cdr:y>
    </cdr:from>
    <cdr:to>
      <cdr:x>0.91976</cdr:x>
      <cdr:y>0.52821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7719306" y="2175198"/>
          <a:ext cx="557767" cy="260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tx1"/>
              </a:solidFill>
            </a:rPr>
            <a:t>46%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0.8956</cdr:x>
      <cdr:y>0.69311</cdr:y>
    </cdr:from>
    <cdr:to>
      <cdr:x>0.91329</cdr:x>
      <cdr:y>0.74906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8453200" y="3516616"/>
          <a:ext cx="166925" cy="28386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0.81663</cdr:x>
      <cdr:y>0.68314</cdr:y>
    </cdr:from>
    <cdr:to>
      <cdr:x>0.8376</cdr:x>
      <cdr:y>0.76033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7707832" y="3466000"/>
          <a:ext cx="197918" cy="391625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0.91082</cdr:x>
      <cdr:y>0.68714</cdr:y>
    </cdr:from>
    <cdr:to>
      <cdr:x>0.95984</cdr:x>
      <cdr:y>0.71641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8596819" y="3486296"/>
          <a:ext cx="462726" cy="1485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 b="1" dirty="0">
              <a:solidFill>
                <a:schemeClr val="tx1"/>
              </a:solidFill>
            </a:rPr>
            <a:t>93%</a:t>
          </a:r>
        </a:p>
      </cdr:txBody>
    </cdr:sp>
  </cdr:relSizeAnchor>
  <cdr:relSizeAnchor xmlns:cdr="http://schemas.openxmlformats.org/drawingml/2006/chartDrawing">
    <cdr:from>
      <cdr:x>0.83753</cdr:x>
      <cdr:y>0.69093</cdr:y>
    </cdr:from>
    <cdr:to>
      <cdr:x>0.88636</cdr:x>
      <cdr:y>0.72044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7905079" y="3505533"/>
          <a:ext cx="460890" cy="1497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 b="1" dirty="0">
              <a:solidFill>
                <a:schemeClr val="tx1"/>
              </a:solidFill>
            </a:rPr>
            <a:t>98%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73FB2D-70F1-D84D-9195-E89F530BDFF3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EEF13B-5092-F141-88E1-5AA53BFB5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73B0CD1-50C3-8B39-D35B-3C6610C362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E6B511E-D79F-F9EE-057A-49329FF183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5639101-C119-E816-33D3-D91066519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55598-D48A-4630-93E7-009C8A2D5BC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59A46D3E-32E2-975F-1E67-8D5E1994B2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EA70BCA-8CA6-9AAF-9CE1-D941A90948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CEAB767-5C0F-7BA2-E942-1788FF636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7C0E5-3BD5-4120-91F3-4B42041250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A1E6AEF-739C-2E91-D247-EFD4743B28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ACA10366-C2E1-86F0-1959-C0F627C05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5FCC21D-5668-15AC-3091-63F37A81A3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3804E-017B-46DD-B944-1592E3BDCF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70A6D56-15C6-0ECB-25C4-E5ACC591ED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1EDB73E-AB73-0E45-566B-9A5F8D48C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36744C5-0310-88DA-66F4-7A0B62A80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47D1D-1C4D-40C6-AF9C-DC741DEA10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3775D23-34A1-0126-0251-174E0F93DA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6810CE6-69E7-5BAA-3150-D859374DED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456E0AF-0F1B-7CF3-FC83-9F084CDAA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7F0EA-ACA7-4FCB-9D33-0074D92DC5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217E3-B22F-55A2-B344-D8594700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62A7AAE-7CA1-1ED5-601C-208DD25850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DAA333E-DF05-7E72-045A-DD6F88D10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BBFB1F5-F08A-749A-6AB3-2CA3ACDCF8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047D1D-1C4D-40C6-AF9C-DC741DEA10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5C67-2ECA-E50D-1A83-8B46EB5AD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248" y="2123443"/>
            <a:ext cx="10163504" cy="1575709"/>
          </a:xfrm>
        </p:spPr>
        <p:txBody>
          <a:bodyPr anchor="b">
            <a:normAutofit/>
          </a:bodyPr>
          <a:lstStyle>
            <a:lvl1pPr algn="ctr">
              <a:defRPr sz="6000" spc="-151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73DC2-F72C-6C9C-339F-3737B078B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248" y="3791224"/>
            <a:ext cx="10163504" cy="108591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C0403-248B-CF0D-7D4D-8852F386A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9719" y="333289"/>
            <a:ext cx="2373656" cy="611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10A1F1-C252-5FC2-B156-FF0ACFE58002}"/>
              </a:ext>
            </a:extLst>
          </p:cNvPr>
          <p:cNvSpPr txBox="1"/>
          <p:nvPr userDrawn="1"/>
        </p:nvSpPr>
        <p:spPr>
          <a:xfrm>
            <a:off x="5770181" y="6432334"/>
            <a:ext cx="61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MARCELLUSCOALITION.ORG   </a:t>
            </a:r>
            <a:r>
              <a:rPr lang="en-CO" sz="1100" dirty="0">
                <a:solidFill>
                  <a:schemeClr val="bg1"/>
                </a:solidFill>
                <a:latin typeface="GOTHAM-BOOK" panose="02000504050000020004" pitchFamily="2" charset="0"/>
              </a:rPr>
              <a:t>|   </a:t>
            </a:r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@MARCELLUSGAS</a:t>
            </a:r>
          </a:p>
        </p:txBody>
      </p:sp>
    </p:spTree>
    <p:extLst>
      <p:ext uri="{BB962C8B-B14F-4D97-AF65-F5344CB8AC3E}">
        <p14:creationId xmlns:p14="http://schemas.microsoft.com/office/powerpoint/2010/main" val="305708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&#10;&#10;Description automatically generated">
            <a:extLst>
              <a:ext uri="{FF2B5EF4-FFF2-40B4-BE49-F238E27FC236}">
                <a16:creationId xmlns:a16="http://schemas.microsoft.com/office/drawing/2014/main" id="{4482AE93-873D-6BC7-A99C-EA81BA8B6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" t="49609" r="-23" b="9017"/>
          <a:stretch/>
        </p:blipFill>
        <p:spPr>
          <a:xfrm>
            <a:off x="-2817" y="2347195"/>
            <a:ext cx="12194817" cy="2837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CE79C-31D9-E449-DF69-370BDACD0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23658"/>
            <a:ext cx="10515600" cy="1192742"/>
          </a:xfr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9E071A-B4D4-79FE-7FA4-4E8E04609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9AAD204-A554-CFF9-94DD-B094BBD63B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43028"/>
            <a:ext cx="10515600" cy="5498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5394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1DE4A-439B-06F4-61AA-B6374CC8C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6231" y="2949677"/>
            <a:ext cx="3719541" cy="958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8B115-9412-ADA5-FF22-600772870192}"/>
              </a:ext>
            </a:extLst>
          </p:cNvPr>
          <p:cNvSpPr txBox="1"/>
          <p:nvPr userDrawn="1"/>
        </p:nvSpPr>
        <p:spPr>
          <a:xfrm>
            <a:off x="5770181" y="6432334"/>
            <a:ext cx="61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MARCELLUSCOALITION.ORG   </a:t>
            </a:r>
            <a:r>
              <a:rPr lang="en-CO" sz="1100" dirty="0">
                <a:solidFill>
                  <a:schemeClr val="bg1"/>
                </a:solidFill>
                <a:latin typeface="GOTHAM-BOOK" panose="02000504050000020004" pitchFamily="2" charset="0"/>
              </a:rPr>
              <a:t>|   </a:t>
            </a:r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@MARCELLUSGAS</a:t>
            </a:r>
          </a:p>
        </p:txBody>
      </p:sp>
    </p:spTree>
    <p:extLst>
      <p:ext uri="{BB962C8B-B14F-4D97-AF65-F5344CB8AC3E}">
        <p14:creationId xmlns:p14="http://schemas.microsoft.com/office/powerpoint/2010/main" val="1983482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5C67-2ECA-E50D-1A83-8B46EB5AD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248" y="2123439"/>
            <a:ext cx="10163504" cy="1575709"/>
          </a:xfrm>
        </p:spPr>
        <p:txBody>
          <a:bodyPr anchor="b">
            <a:normAutofit/>
          </a:bodyPr>
          <a:lstStyle>
            <a:lvl1pPr algn="ctr">
              <a:defRPr sz="6000" spc="-15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73DC2-F72C-6C9C-339F-3737B078B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248" y="3791224"/>
            <a:ext cx="10163504" cy="108591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C0403-248B-CF0D-7D4D-8852F386A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9719" y="333285"/>
            <a:ext cx="2373656" cy="611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10A1F1-C252-5FC2-B156-FF0ACFE58002}"/>
              </a:ext>
            </a:extLst>
          </p:cNvPr>
          <p:cNvSpPr txBox="1"/>
          <p:nvPr userDrawn="1"/>
        </p:nvSpPr>
        <p:spPr>
          <a:xfrm>
            <a:off x="5770178" y="6432331"/>
            <a:ext cx="61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chemeClr val="bg1"/>
                </a:solidFill>
                <a:latin typeface="GOTHAM-BOOK" panose="02000504050000020004" pitchFamily="2" charset="0"/>
              </a:rPr>
              <a:t>MARCELLUSCOALITION.ORG   </a:t>
            </a:r>
            <a:r>
              <a:rPr lang="en-CO" sz="1100">
                <a:solidFill>
                  <a:schemeClr val="bg1"/>
                </a:solidFill>
                <a:latin typeface="GOTHAM-BOOK" panose="02000504050000020004" pitchFamily="2" charset="0"/>
              </a:rPr>
              <a:t>|   </a:t>
            </a:r>
            <a:r>
              <a:rPr lang="en-US" sz="1100">
                <a:solidFill>
                  <a:schemeClr val="bg1"/>
                </a:solidFill>
                <a:latin typeface="GOTHAM-BOOK" panose="02000504050000020004" pitchFamily="2" charset="0"/>
              </a:rPr>
              <a:t>@MARCELLUSGAS</a:t>
            </a:r>
          </a:p>
        </p:txBody>
      </p:sp>
    </p:spTree>
    <p:extLst>
      <p:ext uri="{BB962C8B-B14F-4D97-AF65-F5344CB8AC3E}">
        <p14:creationId xmlns:p14="http://schemas.microsoft.com/office/powerpoint/2010/main" val="35034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383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5272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16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54780-20F7-817A-1475-BA658FE483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55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 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67E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D7B7B-68D6-ACBA-DD09-0EE6F394E3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780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67E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9AB4FBD-C69F-52BB-5F4A-B75EEB1E7A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53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46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A ">
    <p:bg>
      <p:bgPr>
        <a:blipFill dpi="0" rotWithShape="1">
          <a:blip r:embed="rId2">
            <a:alphaModFix amt="10073"/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7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67E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0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9AB4FBD-C69F-52BB-5F4A-B75EEB1E7A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0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47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&#10;&#10;Description automatically generated">
            <a:extLst>
              <a:ext uri="{FF2B5EF4-FFF2-40B4-BE49-F238E27FC236}">
                <a16:creationId xmlns:a16="http://schemas.microsoft.com/office/drawing/2014/main" id="{4482AE93-873D-6BC7-A99C-EA81BA8B6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" t="49609" r="-23" b="9017"/>
          <a:stretch/>
        </p:blipFill>
        <p:spPr>
          <a:xfrm>
            <a:off x="-2817" y="2347195"/>
            <a:ext cx="12194817" cy="2837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ACE79C-31D9-E449-DF69-370BDACD0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23658"/>
            <a:ext cx="10515600" cy="1192742"/>
          </a:xfr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9E071A-B4D4-79FE-7FA4-4E8E046098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4" y="517266"/>
            <a:ext cx="1751979" cy="45154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9AAD204-A554-CFF9-94DD-B094BBD63B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43024"/>
            <a:ext cx="10515600" cy="549839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4164503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1DE4A-439B-06F4-61AA-B6374CC8C4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36229" y="2949677"/>
            <a:ext cx="3719541" cy="9586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B8B115-9412-ADA5-FF22-600772870192}"/>
              </a:ext>
            </a:extLst>
          </p:cNvPr>
          <p:cNvSpPr txBox="1"/>
          <p:nvPr userDrawn="1"/>
        </p:nvSpPr>
        <p:spPr>
          <a:xfrm>
            <a:off x="5770178" y="6432331"/>
            <a:ext cx="614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>
                <a:solidFill>
                  <a:schemeClr val="bg1"/>
                </a:solidFill>
                <a:latin typeface="GOTHAM-BOOK" panose="02000504050000020004" pitchFamily="2" charset="0"/>
              </a:rPr>
              <a:t>MARCELLUSCOALITION.ORG   </a:t>
            </a:r>
            <a:r>
              <a:rPr lang="en-CO" sz="1100">
                <a:solidFill>
                  <a:schemeClr val="bg1"/>
                </a:solidFill>
                <a:latin typeface="GOTHAM-BOOK" panose="02000504050000020004" pitchFamily="2" charset="0"/>
              </a:rPr>
              <a:t>|   </a:t>
            </a:r>
            <a:r>
              <a:rPr lang="en-US" sz="1100">
                <a:solidFill>
                  <a:schemeClr val="bg1"/>
                </a:solidFill>
                <a:latin typeface="GOTHAM-BOOK" panose="02000504050000020004" pitchFamily="2" charset="0"/>
              </a:rPr>
              <a:t>@MARCELLUSGAS</a:t>
            </a:r>
          </a:p>
        </p:txBody>
      </p:sp>
    </p:spTree>
    <p:extLst>
      <p:ext uri="{BB962C8B-B14F-4D97-AF65-F5344CB8AC3E}">
        <p14:creationId xmlns:p14="http://schemas.microsoft.com/office/powerpoint/2010/main" val="1812497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26730" y="643157"/>
            <a:ext cx="5365271" cy="132556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91885" y="16544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EEC5E3-6851-07D3-82CB-1C4B091C8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78900" y="60071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6351-87CA-4F99-8CCE-00C9587ED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08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7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5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105799-DD18-996E-98B7-101992DF05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110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610448-289A-ACF3-0403-A4D926B6D5CF}"/>
              </a:ext>
            </a:extLst>
          </p:cNvPr>
          <p:cNvSpPr/>
          <p:nvPr userDrawn="1"/>
        </p:nvSpPr>
        <p:spPr>
          <a:xfrm>
            <a:off x="0" y="1354238"/>
            <a:ext cx="12192000" cy="550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54780-20F7-817A-1475-BA658FE483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114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 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67E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FD7B7B-68D6-ACBA-DD09-0EE6F394E3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726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67E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9AB4FBD-C69F-52BB-5F4A-B75EEB1E7A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890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A ">
    <p:bg>
      <p:bgPr>
        <a:blipFill dpi="0" rotWithShape="1">
          <a:blip r:embed="rId2">
            <a:alphaModFix amt="10073"/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5B96-9F8A-1154-30BC-F7558B9A9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809" y="564659"/>
            <a:ext cx="8323811" cy="448888"/>
          </a:xfrm>
        </p:spPr>
        <p:txBody>
          <a:bodyPr>
            <a:noAutofit/>
          </a:bodyPr>
          <a:lstStyle>
            <a:lvl1pPr>
              <a:defRPr sz="3200">
                <a:solidFill>
                  <a:srgbClr val="00467E"/>
                </a:solidFill>
                <a:latin typeface="GOTHAM-BOOK" panose="0200050405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6CA2-AA9F-4AF7-F88D-9F17033C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993" y="6356354"/>
            <a:ext cx="2743200" cy="365125"/>
          </a:xfrm>
        </p:spPr>
        <p:txBody>
          <a:bodyPr/>
          <a:lstStyle>
            <a:lvl1pPr>
              <a:defRPr>
                <a:solidFill>
                  <a:srgbClr val="00467E"/>
                </a:solidFill>
              </a:defRPr>
            </a:lvl1pPr>
          </a:lstStyle>
          <a:p>
            <a:fld id="{16A13504-D61C-A84B-81D9-C2647AE122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A9E70-8F8A-0E32-D28C-AD286D2FF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69216" y="517266"/>
            <a:ext cx="1751979" cy="451540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9AB4FBD-C69F-52BB-5F4A-B75EEB1E7A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3"/>
            <a:ext cx="11049000" cy="43084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F3865-58C1-76BA-9EB4-307832DB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E65CC-CBE0-753E-3E3F-D0AA2986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AEDD-63BE-5D3E-1E65-CE12D90E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2AEC-F484-1941-9854-E918E48FB34F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9FF0-01D5-B654-EF43-04412B71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40CA-9D2E-24FA-00C2-E5065658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3504-D61C-A84B-81D9-C2647AE1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9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81" r:id="rId3"/>
    <p:sldLayoutId id="2147483678" r:id="rId4"/>
    <p:sldLayoutId id="2147483683" r:id="rId5"/>
    <p:sldLayoutId id="2147483679" r:id="rId6"/>
    <p:sldLayoutId id="2147483673" r:id="rId7"/>
    <p:sldLayoutId id="2147483677" r:id="rId8"/>
    <p:sldLayoutId id="2147483680" r:id="rId9"/>
    <p:sldLayoutId id="2147483675" r:id="rId10"/>
    <p:sldLayoutId id="2147483676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F3865-58C1-76BA-9EB4-307832DB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E65CC-CBE0-753E-3E3F-D0AA29862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AEDD-63BE-5D3E-1E65-CE12D90E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2AEC-F484-1941-9854-E918E48FB34F}" type="datetime1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9FF0-01D5-B654-EF43-04412B713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40CA-9D2E-24FA-00C2-E5065658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13504-D61C-A84B-81D9-C2647AE12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jwelty@marcelluscoalition.or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5457B7-60AD-8D4B-8B60-A59F03721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EEFA7-43C7-733C-6EF2-9B3BCED7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13504-D61C-A84B-81D9-C2647AE12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83AC5-41D1-1A97-D0FD-197E621B0B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43691" y="1810693"/>
            <a:ext cx="7904618" cy="42189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4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Informational Briefing on Upstream &amp; Midstream Natural Gas Industry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4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004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Jim Welty, President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4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Marcellus Shale Coalition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4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ctr">
              <a:buNone/>
            </a:pPr>
            <a:r>
              <a:rPr lang="en-US" sz="3800" b="1" dirty="0">
                <a:solidFill>
                  <a:srgbClr val="004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June 9, 2025</a:t>
            </a:r>
          </a:p>
          <a:p>
            <a:pPr marL="0" indent="0" algn="ctr">
              <a:buNone/>
            </a:pP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6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B765-FF33-9FBD-A79C-C7F2F07B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" y="564659"/>
            <a:ext cx="1728773" cy="448888"/>
          </a:xfrm>
        </p:spPr>
        <p:txBody>
          <a:bodyPr/>
          <a:lstStyle/>
          <a:p>
            <a:r>
              <a:rPr lang="en-US" b="1" dirty="0"/>
              <a:t>Drilling</a:t>
            </a:r>
          </a:p>
        </p:txBody>
      </p:sp>
      <p:sp>
        <p:nvSpPr>
          <p:cNvPr id="22531" name="Slide Number Placeholder 1">
            <a:extLst>
              <a:ext uri="{FF2B5EF4-FFF2-40B4-BE49-F238E27FC236}">
                <a16:creationId xmlns:a16="http://schemas.microsoft.com/office/drawing/2014/main" id="{F2127B36-3EAD-FCE8-873A-FBE0C7626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3F9D0-70DD-4ED6-A2F7-B11C0C271A3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42A592F3-D607-BBAD-C8B6-3A740DC9EBCD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571500" y="1778000"/>
            <a:ext cx="5774979" cy="4308475"/>
          </a:xfrm>
          <a:prstGeom prst="rect">
            <a:avLst/>
          </a:prstGeom>
        </p:spPr>
        <p:txBody>
          <a:bodyPr/>
          <a:lstStyle/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Multiple layers of casing and specialized cement protect groundwater and stabilize the well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Conductor casing:		~ 40’ - 100’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Surface casing: 		~350’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Intermediate casing:	~ 2500’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Production casing: 	to end of 					lateral</a:t>
            </a:r>
          </a:p>
          <a:p>
            <a:pPr marL="0" lvl="1" indent="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lvl="1" indent="0" algn="ctr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u="sng" dirty="0">
              <a:solidFill>
                <a:srgbClr val="003F72"/>
              </a:solidFill>
            </a:endParaRPr>
          </a:p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indent="0" algn="ctr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016710D9-1C55-7922-B5EA-2BA52DC53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40" y="2006788"/>
            <a:ext cx="5185373" cy="395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23E6-7EC6-1410-C8A4-7C0C17BE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8" y="564659"/>
            <a:ext cx="5006128" cy="448888"/>
          </a:xfrm>
        </p:spPr>
        <p:txBody>
          <a:bodyPr/>
          <a:lstStyle/>
          <a:p>
            <a:r>
              <a:rPr lang="en-US" b="1" dirty="0"/>
              <a:t>Production and Restoration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1C0A381F-611C-FDC9-8DBE-4E7C70E16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D29-BA69-4EBE-85E3-65E5E02B03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AD79D85B-C4AE-2826-A5D3-F31F7CFAEA26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480966" y="1590243"/>
            <a:ext cx="6653165" cy="43084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Wells connected to gathering lines which typically take gas to transmission pipelines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Installation of production equipment on pad including water tanks and meters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Well produces gas, which is gathered and delivered by underground pipe to processing facility &amp; transmission line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400" dirty="0">
                <a:solidFill>
                  <a:srgbClr val="003F72"/>
                </a:solidFill>
              </a:rPr>
              <a:t>Pad site shrunk; most equipment removed; surrounding land restored to contour and landscaped/seeded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lvl="1" indent="0" algn="ctr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u="sng" dirty="0">
              <a:solidFill>
                <a:srgbClr val="003F72"/>
              </a:solidFill>
            </a:endParaRPr>
          </a:p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indent="0" algn="ctr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A large gravel area with several blocks&#10;&#10;AI-generated content may be incorrect.">
            <a:extLst>
              <a:ext uri="{FF2B5EF4-FFF2-40B4-BE49-F238E27FC236}">
                <a16:creationId xmlns:a16="http://schemas.microsoft.com/office/drawing/2014/main" id="{E652A679-697F-207F-7737-24CC3DF121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54" t="234" r="15595" b="24590"/>
          <a:stretch/>
        </p:blipFill>
        <p:spPr>
          <a:xfrm>
            <a:off x="7031086" y="1749582"/>
            <a:ext cx="4590107" cy="3358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C76FFA-F88A-FD4E-F87E-F21DB8A6F6EF}"/>
              </a:ext>
            </a:extLst>
          </p:cNvPr>
          <p:cNvSpPr txBox="1"/>
          <p:nvPr/>
        </p:nvSpPr>
        <p:spPr>
          <a:xfrm>
            <a:off x="8416266" y="5178388"/>
            <a:ext cx="261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Washington County, PA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9DF8-FA7F-C7EF-CD0B-F641D471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8323277-FC7B-0AA5-9B09-BCB3A746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9" y="3034554"/>
            <a:ext cx="8794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Midstream: Gathering and Processing</a:t>
            </a:r>
          </a:p>
          <a:p>
            <a:pPr algn="ctr" eaLnBrk="1" hangingPunct="1"/>
            <a:endParaRPr lang="en-US" altLang="en-US" sz="1600" b="1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49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6056-FEC2-AD9E-6C4F-BCE7093A0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8" y="564659"/>
            <a:ext cx="4969914" cy="448888"/>
          </a:xfrm>
        </p:spPr>
        <p:txBody>
          <a:bodyPr/>
          <a:lstStyle/>
          <a:p>
            <a:r>
              <a:rPr lang="en-US" b="1" dirty="0"/>
              <a:t>Gathering and Processing</a:t>
            </a:r>
          </a:p>
        </p:txBody>
      </p:sp>
      <p:sp>
        <p:nvSpPr>
          <p:cNvPr id="28677" name="Slide Number Placeholder 1">
            <a:extLst>
              <a:ext uri="{FF2B5EF4-FFF2-40B4-BE49-F238E27FC236}">
                <a16:creationId xmlns:a16="http://schemas.microsoft.com/office/drawing/2014/main" id="{AFB69023-2C77-E07C-2296-9B8E629D3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2B7DAF-AA8A-46F4-ABBA-9215A139C42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06AB5141-5418-1562-07B6-882B904A9964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571500" y="1778000"/>
            <a:ext cx="6055637" cy="43084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Underground pipelines collecting gas &amp; transporting to compressor/processing plant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Separation of natural gas liquids, dehydration, and compression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Connects with large-diameter interstate transmission pipelines for delivery to end-user (utilities, power plants, etc.)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lvl="1" indent="0" algn="ctr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u="sng" dirty="0">
              <a:solidFill>
                <a:srgbClr val="003F72"/>
              </a:solidFill>
            </a:endParaRPr>
          </a:p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indent="0" algn="ctr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698E5ECD-BA80-E83B-1915-8E771BDEB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1086203"/>
            <a:ext cx="3538490" cy="274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>
            <a:extLst>
              <a:ext uri="{FF2B5EF4-FFF2-40B4-BE49-F238E27FC236}">
                <a16:creationId xmlns:a16="http://schemas.microsoft.com/office/drawing/2014/main" id="{8111677A-283D-8267-66E0-42B25335A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2" y="4104758"/>
            <a:ext cx="3538490" cy="23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65AE7-93B0-F5E2-4041-0EB62D043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A64A-D18E-C7B4-6894-9D4AB3BD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92" y="351055"/>
            <a:ext cx="6952622" cy="448888"/>
          </a:xfrm>
        </p:spPr>
        <p:txBody>
          <a:bodyPr/>
          <a:lstStyle/>
          <a:p>
            <a:r>
              <a:rPr lang="en-US" b="1" dirty="0"/>
              <a:t>Pipeline Construction: Before and After</a:t>
            </a:r>
          </a:p>
        </p:txBody>
      </p:sp>
      <p:sp>
        <p:nvSpPr>
          <p:cNvPr id="26627" name="Slide Number Placeholder 1">
            <a:extLst>
              <a:ext uri="{FF2B5EF4-FFF2-40B4-BE49-F238E27FC236}">
                <a16:creationId xmlns:a16="http://schemas.microsoft.com/office/drawing/2014/main" id="{CC313193-6E95-02B5-8406-D9C89F10C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269D29-BA69-4EBE-85E3-65E5E02B03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F268A-4151-9D94-3749-C48A16D50676}"/>
              </a:ext>
            </a:extLst>
          </p:cNvPr>
          <p:cNvSpPr txBox="1"/>
          <p:nvPr/>
        </p:nvSpPr>
        <p:spPr>
          <a:xfrm>
            <a:off x="1355897" y="5598359"/>
            <a:ext cx="319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Construction – Cogan House Twp., Lycoming County</a:t>
            </a:r>
          </a:p>
        </p:txBody>
      </p:sp>
      <p:pic>
        <p:nvPicPr>
          <p:cNvPr id="8" name="Picture 7" descr="A road through a snowy forest&#10;&#10;AI-generated content may be incorrect.">
            <a:extLst>
              <a:ext uri="{FF2B5EF4-FFF2-40B4-BE49-F238E27FC236}">
                <a16:creationId xmlns:a16="http://schemas.microsoft.com/office/drawing/2014/main" id="{28DCBBDC-889F-4FE1-D366-19F317A58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64" y="1642202"/>
            <a:ext cx="4471472" cy="3599754"/>
          </a:xfrm>
          <a:prstGeom prst="rect">
            <a:avLst/>
          </a:prstGeom>
        </p:spPr>
      </p:pic>
      <p:pic>
        <p:nvPicPr>
          <p:cNvPr id="10" name="Picture 9" descr="A field with snow and trees&#10;&#10;AI-generated content may be incorrect.">
            <a:extLst>
              <a:ext uri="{FF2B5EF4-FFF2-40B4-BE49-F238E27FC236}">
                <a16:creationId xmlns:a16="http://schemas.microsoft.com/office/drawing/2014/main" id="{731526CC-0087-F5D3-7977-2D2B568FC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42202"/>
            <a:ext cx="5181600" cy="3599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3D914F-915F-8428-DED9-8BB25D164115}"/>
              </a:ext>
            </a:extLst>
          </p:cNvPr>
          <p:cNvSpPr txBox="1"/>
          <p:nvPr/>
        </p:nvSpPr>
        <p:spPr>
          <a:xfrm>
            <a:off x="7057587" y="5598358"/>
            <a:ext cx="345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In-Service Gathering Line</a:t>
            </a:r>
          </a:p>
          <a:p>
            <a:r>
              <a:rPr lang="en-US" dirty="0"/>
              <a:t>Loyalsock Twp., Lycoming County</a:t>
            </a:r>
          </a:p>
        </p:txBody>
      </p:sp>
    </p:spTree>
    <p:extLst>
      <p:ext uri="{BB962C8B-B14F-4D97-AF65-F5344CB8AC3E}">
        <p14:creationId xmlns:p14="http://schemas.microsoft.com/office/powerpoint/2010/main" val="135195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C8593-634A-D9EC-DE73-F1D962F2B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F741C189-1283-D0C6-0C80-C2CBC3D5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722" y="2355544"/>
            <a:ext cx="100165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Drilling and Production Activity in PA</a:t>
            </a:r>
          </a:p>
          <a:p>
            <a:pPr algn="ctr" eaLnBrk="1" hangingPunct="1"/>
            <a:endParaRPr lang="en-US" altLang="en-US" sz="1600" b="1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4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4C4F8-05D2-33C1-153D-5CFDB8C7D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tower with a crane&#10;&#10;AI-generated content may be incorrect.">
            <a:extLst>
              <a:ext uri="{FF2B5EF4-FFF2-40B4-BE49-F238E27FC236}">
                <a16:creationId xmlns:a16="http://schemas.microsoft.com/office/drawing/2014/main" id="{8FBB9517-45C8-A311-4808-6927DA92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645" y="1120049"/>
            <a:ext cx="2820001" cy="48228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64E35B0-08F1-F9EB-D859-CDC57D12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/>
              <a:t>PA By the Numbers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5F457541-C44D-9848-1547-D1A520ED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16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210CC0-BBAE-4F33-AF49-15926F7AF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2" y="1778001"/>
            <a:ext cx="6291026" cy="4308475"/>
          </a:xfrm>
        </p:spPr>
        <p:txBody>
          <a:bodyPr>
            <a:normAutofit/>
          </a:bodyPr>
          <a:lstStyle/>
          <a:p>
            <a:pPr marL="171446" lvl="1">
              <a:spcBef>
                <a:spcPts val="751"/>
              </a:spcBef>
              <a:spcAft>
                <a:spcPts val="451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altLang="en-US" sz="2400" b="1" dirty="0">
                <a:solidFill>
                  <a:srgbClr val="00467E"/>
                </a:solidFill>
                <a:cs typeface="Arial" panose="020B0604020202020204" pitchFamily="34" charset="0"/>
              </a:rPr>
              <a:t>2nd largest natural gas producer in U.S. </a:t>
            </a:r>
          </a:p>
          <a:p>
            <a:pPr marL="171446" lvl="1">
              <a:spcBef>
                <a:spcPts val="751"/>
              </a:spcBef>
              <a:spcAft>
                <a:spcPts val="451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altLang="en-US" sz="2400" b="1" dirty="0">
                <a:solidFill>
                  <a:srgbClr val="00467E"/>
                </a:solidFill>
                <a:cs typeface="Arial" panose="020B0604020202020204" pitchFamily="34" charset="0"/>
              </a:rPr>
              <a:t>18% of total U.S. natural gas production*</a:t>
            </a:r>
          </a:p>
          <a:p>
            <a:pPr marL="171446" lvl="1">
              <a:lnSpc>
                <a:spcPct val="110000"/>
              </a:lnSpc>
              <a:spcBef>
                <a:spcPts val="751"/>
              </a:spcBef>
              <a:spcAft>
                <a:spcPts val="451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altLang="en-US" sz="2400" b="1" dirty="0">
                <a:solidFill>
                  <a:srgbClr val="00467E"/>
                </a:solidFill>
                <a:cs typeface="Arial" panose="020B0604020202020204" pitchFamily="34" charset="0"/>
              </a:rPr>
              <a:t>Number of wells*:</a:t>
            </a:r>
          </a:p>
          <a:p>
            <a:pPr marL="808414" lvl="2">
              <a:lnSpc>
                <a:spcPct val="100000"/>
              </a:lnSpc>
              <a:spcBef>
                <a:spcPts val="0"/>
              </a:spcBef>
              <a:buClr>
                <a:srgbClr val="4F81BD"/>
              </a:buClr>
              <a:defRPr/>
            </a:pPr>
            <a:r>
              <a:rPr lang="en-US" altLang="en-US" sz="2000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11,887 in production</a:t>
            </a:r>
          </a:p>
          <a:p>
            <a:pPr marL="171446" lvl="1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altLang="en-US" sz="2400" b="1" dirty="0">
                <a:solidFill>
                  <a:srgbClr val="00467E"/>
                </a:solidFill>
                <a:cs typeface="Arial" panose="020B0604020202020204" pitchFamily="34" charset="0"/>
              </a:rPr>
              <a:t>33 of 67 counties with at least 1 producing well</a:t>
            </a:r>
          </a:p>
          <a:p>
            <a:pPr marL="171446" lvl="1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altLang="en-US" sz="2400" b="1" dirty="0">
                <a:solidFill>
                  <a:srgbClr val="003F7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NC/NE 53.9%    SW 43.5%     NW 2.6%</a:t>
            </a:r>
          </a:p>
          <a:p>
            <a:pPr marL="171446" lvl="1">
              <a:lnSpc>
                <a:spcPct val="120000"/>
              </a:lnSpc>
              <a:spcBef>
                <a:spcPts val="751"/>
              </a:spcBef>
              <a:spcAft>
                <a:spcPts val="451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altLang="en-US" sz="2400" b="1" dirty="0">
                <a:solidFill>
                  <a:srgbClr val="00467E"/>
                </a:solidFill>
                <a:cs typeface="Arial" panose="020B0604020202020204" pitchFamily="34" charset="0"/>
              </a:rPr>
              <a:t>17 active rigs (June ‘25)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467E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4B26DF4E-781B-CC54-F130-7D5C84F9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2" y="5942854"/>
            <a:ext cx="3429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altLang="en-US" sz="1500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of February 28, 2025</a:t>
            </a:r>
            <a:endParaRPr lang="en-US" altLang="en-US" sz="1200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E6777-8EF7-0F96-55A2-AD41B85C861E}"/>
              </a:ext>
            </a:extLst>
          </p:cNvPr>
          <p:cNvSpPr txBox="1"/>
          <p:nvPr/>
        </p:nvSpPr>
        <p:spPr>
          <a:xfrm>
            <a:off x="8359826" y="6169584"/>
            <a:ext cx="229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Tioga County, PA</a:t>
            </a:r>
          </a:p>
        </p:txBody>
      </p:sp>
    </p:spTree>
    <p:extLst>
      <p:ext uri="{BB962C8B-B14F-4D97-AF65-F5344CB8AC3E}">
        <p14:creationId xmlns:p14="http://schemas.microsoft.com/office/powerpoint/2010/main" val="2539753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24C6B-2B3A-902B-F7BE-BEAB1C26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6A35002-118F-7701-123E-81F587B0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/>
              <a:t>PA By the Numbers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55C3BEA2-DD9C-F959-1D0C-B253D590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17</a:t>
            </a:fld>
            <a:endParaRPr lang="en-US" altLang="en-US">
              <a:solidFill>
                <a:srgbClr val="8992A5"/>
              </a:solidFill>
            </a:endParaRP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E9FA1285-29C2-7524-923D-8C7FC6F79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582608"/>
              </p:ext>
            </p:extLst>
          </p:nvPr>
        </p:nvGraphicFramePr>
        <p:xfrm>
          <a:off x="2088031" y="1802935"/>
          <a:ext cx="7442200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49958" imgH="4145639" progId="Excel.Chart.8">
                  <p:embed/>
                </p:oleObj>
              </mc:Choice>
              <mc:Fallback>
                <p:oleObj name="Chart" r:id="rId2" imgW="7449958" imgH="4145639" progId="Excel.Chart.8">
                  <p:embed/>
                  <p:pic>
                    <p:nvPicPr>
                      <p:cNvPr id="5" name="Chart 2">
                        <a:extLst>
                          <a:ext uri="{FF2B5EF4-FFF2-40B4-BE49-F238E27FC236}">
                            <a16:creationId xmlns:a16="http://schemas.microsoft.com/office/drawing/2014/main" id="{E9FA1285-29C2-7524-923D-8C7FC6F792F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8031" y="1802935"/>
                        <a:ext cx="7442200" cy="413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665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F3D5-6F40-6231-72CE-6C8500CCD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AF6374-1EF9-7757-FD90-53C6D7E1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51" y="231505"/>
            <a:ext cx="3476091" cy="448888"/>
          </a:xfrm>
        </p:spPr>
        <p:txBody>
          <a:bodyPr anchor="t"/>
          <a:lstStyle/>
          <a:p>
            <a:pPr>
              <a:defRPr/>
            </a:pPr>
            <a:r>
              <a:rPr lang="en-US" b="1" dirty="0"/>
              <a:t>PA By the Numbers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B8D5FFD5-F8F8-30E7-C15C-930F9B43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18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C54639B-9423-E53D-0C43-03E9BB947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237" y="1013547"/>
            <a:ext cx="432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3F72"/>
                </a:solidFill>
                <a:latin typeface="+mj-lt"/>
              </a:rPr>
              <a:t>Top Ten Producing Counties</a:t>
            </a:r>
          </a:p>
          <a:p>
            <a:pPr algn="ctr"/>
            <a:r>
              <a:rPr lang="en-US" altLang="en-US" sz="2400" b="1" dirty="0">
                <a:solidFill>
                  <a:srgbClr val="003F72"/>
                </a:solidFill>
                <a:latin typeface="+mj-lt"/>
              </a:rPr>
              <a:t>by Volume (2024)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892C87-CE63-5727-99A0-F528412121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73366"/>
              </p:ext>
            </p:extLst>
          </p:nvPr>
        </p:nvGraphicFramePr>
        <p:xfrm>
          <a:off x="2027976" y="2061965"/>
          <a:ext cx="7858407" cy="3795627"/>
        </p:xfrm>
        <a:graphic>
          <a:graphicData uri="http://schemas.openxmlformats.org/drawingml/2006/table">
            <a:tbl>
              <a:tblPr firstRow="1" firstCol="1" bandRow="1"/>
              <a:tblGrid>
                <a:gridCol w="168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0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 (MCF)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PA Production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 of Producing Wells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Susquehanna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1,404,527,885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18.67%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1,149,350,374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15.3%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Bradford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1,131,149,998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Washington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1,100,112,241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14.6%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Lycoming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519,812,079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6.9%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Tioga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432,852,334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Westmoreland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297,914,107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Butler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287,297,287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Wyoming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234,410,019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3.1%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Allegheny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51" marR="51451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        167,888,189 </a:t>
                      </a:r>
                    </a:p>
                  </a:txBody>
                  <a:tcPr marL="4764" marR="4764" marT="476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2.2%</a:t>
                      </a:r>
                    </a:p>
                  </a:txBody>
                  <a:tcPr marL="7145" marR="7145" marT="7143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64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3948-31BB-7515-32F7-E3D08CF58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6EB19A66-43C7-A2FA-3AD6-5A6CC63D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722" y="2355544"/>
            <a:ext cx="100165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Gas Utilization</a:t>
            </a:r>
          </a:p>
          <a:p>
            <a:pPr algn="ctr" eaLnBrk="1" hangingPunct="1"/>
            <a:endParaRPr lang="en-US" altLang="en-US" sz="1600" b="1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8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9CC8-BCFC-6025-B88D-A523B7BE1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555D214-3C1F-CCC6-3F37-3AA0E3AE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/>
              <a:t>About the MSC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0633F8FB-54A4-EEAD-052F-4F1942E8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2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D0D41A-3AB3-CA00-0383-C9FC7A30A1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0" y="1778001"/>
            <a:ext cx="11049000" cy="4308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00467E"/>
                </a:solidFill>
                <a:cs typeface="Arial" panose="020B0604020202020204" pitchFamily="34" charset="0"/>
              </a:rPr>
              <a:t>Our Membership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Over 145 diverse members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Upstream, midstream, downstream and industry partners</a:t>
            </a:r>
            <a:b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</a:br>
            <a:endParaRPr lang="en-US" dirty="0">
              <a:solidFill>
                <a:srgbClr val="00467E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rgbClr val="00467E"/>
                </a:solidFill>
                <a:cs typeface="Arial" panose="020B0604020202020204" pitchFamily="34" charset="0"/>
              </a:rPr>
              <a:t>Our Focus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Pennsylvania’s leading advocate for natural gas development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Developing end-use opportunities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Achieving environmental excellence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Addressing stakeholder issues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Fostering professional development opportunities </a:t>
            </a: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467E"/>
                </a:solidFill>
                <a:cs typeface="Arial" panose="020B0604020202020204" pitchFamily="34" charset="0"/>
              </a:rPr>
              <a:t>Maximizing benefits to ensure the region’s secure energy future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DD6C9AE0-DDDF-963E-C437-76BBA9702E24}"/>
              </a:ext>
            </a:extLst>
          </p:cNvPr>
          <p:cNvGrpSpPr>
            <a:grpSpLocks/>
          </p:cNvGrpSpPr>
          <p:nvPr/>
        </p:nvGrpSpPr>
        <p:grpSpPr bwMode="auto">
          <a:xfrm>
            <a:off x="7658910" y="1905539"/>
            <a:ext cx="4059237" cy="4070351"/>
            <a:chOff x="4923971" y="1427304"/>
            <a:chExt cx="4059692" cy="4070573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16AD9E72-6AC1-D518-0A8F-67164BB0E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1427304"/>
              <a:ext cx="2232025" cy="2103437"/>
            </a:xfrm>
            <a:prstGeom prst="ellipse">
              <a:avLst/>
            </a:prstGeom>
            <a:solidFill>
              <a:srgbClr val="7AB800"/>
            </a:solidFill>
            <a:ln w="25400" algn="ctr">
              <a:solidFill>
                <a:srgbClr val="7AB8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>
                  <a:solidFill>
                    <a:srgbClr val="FFFFFF"/>
                  </a:solidFill>
                  <a:cs typeface="Arial" panose="020B0604020202020204" pitchFamily="34" charset="0"/>
                </a:rPr>
                <a:t>Associate Members are an integral part of the MSC and the industry</a:t>
              </a:r>
              <a:r>
                <a:rPr lang="en-US" altLang="en-US" sz="1500" noProof="1">
                  <a:solidFill>
                    <a:srgbClr val="FFFFFF"/>
                  </a:solidFill>
                  <a:cs typeface="Arial" panose="020B0604020202020204" pitchFamily="34" charset="0"/>
                </a:rPr>
                <a:t>'</a:t>
              </a:r>
              <a:r>
                <a:rPr lang="en-US" altLang="en-US" sz="1500">
                  <a:solidFill>
                    <a:srgbClr val="FFFFFF"/>
                  </a:solidFill>
                  <a:cs typeface="Arial" panose="020B0604020202020204" pitchFamily="34" charset="0"/>
                </a:rPr>
                <a:t>s robust supply chain.</a:t>
              </a:r>
              <a:endParaRPr lang="en-US" altLang="en-US">
                <a:solidFill>
                  <a:srgbClr val="003F7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A006D69-51CD-0F4A-8AD0-208A6433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971" y="2124695"/>
              <a:ext cx="2232025" cy="2233613"/>
            </a:xfrm>
            <a:prstGeom prst="ellipse">
              <a:avLst/>
            </a:prstGeom>
            <a:solidFill>
              <a:srgbClr val="9BE5FF"/>
            </a:solidFill>
            <a:ln w="25400" algn="ctr">
              <a:solidFill>
                <a:srgbClr val="9BE5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dirty="0">
                  <a:solidFill>
                    <a:srgbClr val="1F497D"/>
                  </a:solidFill>
                  <a:cs typeface="Arial" panose="020B0604020202020204" pitchFamily="34" charset="0"/>
                </a:rPr>
                <a:t>More than 95% of the natural gas in 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 dirty="0">
                  <a:solidFill>
                    <a:srgbClr val="1F497D"/>
                  </a:solidFill>
                  <a:cs typeface="Arial" panose="020B0604020202020204" pitchFamily="34" charset="0"/>
                </a:rPr>
                <a:t>PA is produced, processed and transported by MSC member companies.</a:t>
              </a:r>
              <a:endParaRPr lang="en-US" altLang="en-US" dirty="0">
                <a:solidFill>
                  <a:srgbClr val="003F7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72C913C1-182D-B95A-492B-D8191F23F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504" y="3265852"/>
              <a:ext cx="2389159" cy="2232025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3F7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>
                  <a:solidFill>
                    <a:srgbClr val="7AB800"/>
                  </a:solidFill>
                  <a:cs typeface="Arial" panose="020B0604020202020204" pitchFamily="34" charset="0"/>
                </a:rPr>
                <a:t>The MSC Board of Directors consists of major upstream,  midstream and downstream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>
                  <a:solidFill>
                    <a:srgbClr val="7AB800"/>
                  </a:solidFill>
                  <a:cs typeface="Arial" panose="020B0604020202020204" pitchFamily="34" charset="0"/>
                </a:rPr>
                <a:t>companies in the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500">
                  <a:solidFill>
                    <a:srgbClr val="7AB800"/>
                  </a:solidFill>
                  <a:cs typeface="Arial" panose="020B0604020202020204" pitchFamily="34" charset="0"/>
                </a:rPr>
                <a:t>Appalachian Basin.</a:t>
              </a:r>
              <a:endParaRPr lang="en-US" altLang="en-US">
                <a:solidFill>
                  <a:srgbClr val="003F72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63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4E2BA1-F153-9B61-AFA2-F65D5FE4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" y="564659"/>
            <a:ext cx="3774855" cy="448888"/>
          </a:xfrm>
        </p:spPr>
        <p:txBody>
          <a:bodyPr anchor="t"/>
          <a:lstStyle/>
          <a:p>
            <a:pPr>
              <a:defRPr/>
            </a:pPr>
            <a:r>
              <a:rPr lang="en-US" sz="2800" b="1" dirty="0"/>
              <a:t> Natural Gas Utilization</a:t>
            </a:r>
          </a:p>
        </p:txBody>
      </p:sp>
      <p:sp>
        <p:nvSpPr>
          <p:cNvPr id="10244" name="Slide Number Placeholder 6">
            <a:extLst>
              <a:ext uri="{FF2B5EF4-FFF2-40B4-BE49-F238E27FC236}">
                <a16:creationId xmlns:a16="http://schemas.microsoft.com/office/drawing/2014/main" id="{6B23BE5C-9B6B-782D-CE5B-3B822F804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BFB44-C73D-4C65-9567-D8BB7F3A7E0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B7B95-8873-6110-DBD1-8A839A4422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Power Generation</a:t>
            </a:r>
          </a:p>
          <a:p>
            <a:pPr marL="914388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of PA’s electricity comes from natural gas (up from 5% in 2005)</a:t>
            </a:r>
          </a:p>
          <a:p>
            <a:pPr marL="914388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12% of natural gas used in PA goes to electric power generation in PA</a:t>
            </a: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endParaRPr lang="en-US" altLang="en-US" sz="2400" b="1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and Commercial Heating</a:t>
            </a:r>
          </a:p>
          <a:p>
            <a:pPr marL="914388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Approximately 55% of PA homes and commercial buildings heat with natural gas or propane</a:t>
            </a:r>
          </a:p>
          <a:p>
            <a:pPr marL="457188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dirty="0">
              <a:solidFill>
                <a:srgbClr val="003F72"/>
              </a:solidFill>
              <a:cs typeface="Arial" panose="020B06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sz="24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Products</a:t>
            </a:r>
            <a:endParaRPr lang="en-US" sz="2400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388" lvl="2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gas liquids (e.g. ethane) are foundation building blocks for nearly all chemicals and consumer products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7B57A04-6196-2EB6-80A8-2589A53F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1360489"/>
            <a:ext cx="76676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ED6058E-24B9-91ED-BF27-467EC7CE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12" y="284002"/>
            <a:ext cx="5223409" cy="448888"/>
          </a:xfrm>
        </p:spPr>
        <p:txBody>
          <a:bodyPr anchor="t"/>
          <a:lstStyle/>
          <a:p>
            <a:pPr>
              <a:defRPr/>
            </a:pPr>
            <a:r>
              <a:rPr lang="en-US" sz="2000" b="1" dirty="0"/>
              <a:t>Natural Gas Liquids: Feedstock of Our Economy</a:t>
            </a:r>
          </a:p>
        </p:txBody>
      </p:sp>
      <p:sp>
        <p:nvSpPr>
          <p:cNvPr id="79875" name="Slide Number Placeholder 1">
            <a:extLst>
              <a:ext uri="{FF2B5EF4-FFF2-40B4-BE49-F238E27FC236}">
                <a16:creationId xmlns:a16="http://schemas.microsoft.com/office/drawing/2014/main" id="{62D29D76-13CC-A3C1-247C-2CC9BD64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3115C-B6F5-4E3E-8F97-D97CFFB5E6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BBEA1-BADF-C4F0-845D-46F4B8AA5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1">
            <a:extLst>
              <a:ext uri="{FF2B5EF4-FFF2-40B4-BE49-F238E27FC236}">
                <a16:creationId xmlns:a16="http://schemas.microsoft.com/office/drawing/2014/main" id="{EAA00286-7705-D0C5-F5A8-A9307DA5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BC249-2940-416B-A163-1D5FBBB74BDC}" type="slidenum">
              <a:rPr lang="en-US" altLang="en-US" smtClean="0">
                <a:solidFill>
                  <a:srgbClr val="8992A5"/>
                </a:solidFill>
              </a:rPr>
              <a:pPr/>
              <a:t>22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EBFD074B-FAB2-1FD7-0158-5AFA1717D8AB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/>
            <a:endParaRPr lang="en-US" altLang="en-US" b="1" dirty="0">
              <a:solidFill>
                <a:srgbClr val="003F72"/>
              </a:solidFill>
            </a:endParaRPr>
          </a:p>
          <a:p>
            <a:pPr marL="0" indent="0" algn="ctr"/>
            <a:endParaRPr lang="en-US" altLang="en-US" b="1" dirty="0">
              <a:solidFill>
                <a:srgbClr val="003F72"/>
              </a:solidFill>
            </a:endParaRP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003F72"/>
                </a:solidFill>
                <a:cs typeface="Calibri" panose="020F0502020204030204" pitchFamily="34" charset="0"/>
              </a:rPr>
              <a:t>CONSUMER &amp; ECONOMIC BENEFITS</a:t>
            </a:r>
            <a:endParaRPr lang="en-US" altLang="en-US" b="1" dirty="0">
              <a:solidFill>
                <a:srgbClr val="003F72"/>
              </a:solidFill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8215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6F1453D-EEF4-B0CC-3295-6D9983AF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8" y="564659"/>
            <a:ext cx="3267862" cy="448888"/>
          </a:xfrm>
        </p:spPr>
        <p:txBody>
          <a:bodyPr/>
          <a:lstStyle/>
          <a:p>
            <a:pPr>
              <a:defRPr/>
            </a:pPr>
            <a:r>
              <a:rPr lang="en-US" b="1"/>
              <a:t>Economic Impacts</a:t>
            </a: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BAEF928E-2C77-E70E-5EE4-817681B90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C25AD-26BB-4BF2-8228-D755C78F304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60CB-32AA-BBD6-C5A5-4E2046DB09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3200" b="1" dirty="0"/>
              <a:t>PA’s natural gas industry:</a:t>
            </a:r>
          </a:p>
          <a:p>
            <a:pPr marL="457200" indent="-457200" eaLnBrk="1" fontAlgn="auto" hangingPunct="1">
              <a:spcAft>
                <a:spcPts val="0"/>
              </a:spcAft>
              <a:buBlip>
                <a:blip r:embed="rId3"/>
              </a:buBlip>
              <a:defRPr/>
            </a:pPr>
            <a:endParaRPr lang="en-US" sz="2000" dirty="0">
              <a:solidFill>
                <a:srgbClr val="003F72"/>
              </a:solidFill>
            </a:endParaRP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  <a:defRPr/>
            </a:pPr>
            <a:r>
              <a:rPr lang="en-US" sz="2400" dirty="0"/>
              <a:t>Supports 123,000 jobs in Pennsylvania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  <a:defRPr/>
            </a:pPr>
            <a:r>
              <a:rPr lang="en-US" sz="2400" dirty="0"/>
              <a:t>Generates more than $41 B in economic activity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  <a:defRPr/>
            </a:pPr>
            <a:r>
              <a:rPr lang="en-US" sz="2400" dirty="0"/>
              <a:t>Pays over $6.3 B in royalties to PA landowners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  <a:defRPr/>
            </a:pPr>
            <a:r>
              <a:rPr lang="en-US" sz="2400" dirty="0"/>
              <a:t>Pays workers an average of $97,000</a:t>
            </a:r>
          </a:p>
          <a:p>
            <a:pPr marL="228600" lvl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4"/>
              </a:buBlip>
              <a:defRPr/>
            </a:pPr>
            <a:r>
              <a:rPr lang="en-US" sz="2400" dirty="0"/>
              <a:t>Contributes over $5.8 B in local, state &amp; federal taxes</a:t>
            </a:r>
          </a:p>
          <a:p>
            <a:pPr marL="620713" lvl="1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defRPr/>
            </a:pPr>
            <a:endParaRPr lang="en-US" dirty="0">
              <a:solidFill>
                <a:srgbClr val="003F72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3F72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9CBEC-272C-ABC9-821B-FAAAAB080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41" name="TextBox 5">
            <a:extLst>
              <a:ext uri="{FF2B5EF4-FFF2-40B4-BE49-F238E27FC236}">
                <a16:creationId xmlns:a16="http://schemas.microsoft.com/office/drawing/2014/main" id="{25B0D635-ED29-9E69-3574-02A23B1F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704" y="5578635"/>
            <a:ext cx="5386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3F7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* PUC Purchased Gas Cost (PGC) Rate in Effect Prior to Annual Review</a:t>
            </a:r>
          </a:p>
        </p:txBody>
      </p:sp>
      <p:sp>
        <p:nvSpPr>
          <p:cNvPr id="67642" name="TextBox 6">
            <a:extLst>
              <a:ext uri="{FF2B5EF4-FFF2-40B4-BE49-F238E27FC236}">
                <a16:creationId xmlns:a16="http://schemas.microsoft.com/office/drawing/2014/main" id="{938FF65A-3EBC-8C11-FA8D-B5560F30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704" y="5854860"/>
            <a:ext cx="77497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3F7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** Based on average customer usage for each utility as reported in PA PUC Natural Gas Outlook 2024</a:t>
            </a:r>
          </a:p>
        </p:txBody>
      </p:sp>
      <p:sp>
        <p:nvSpPr>
          <p:cNvPr id="67645" name="Slide Number Placeholder 1">
            <a:extLst>
              <a:ext uri="{FF2B5EF4-FFF2-40B4-BE49-F238E27FC236}">
                <a16:creationId xmlns:a16="http://schemas.microsoft.com/office/drawing/2014/main" id="{C9156F40-F760-699C-F7AD-9D89D48B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9A03F5-DC76-4671-9237-67C5B29FB1A0}" type="slidenum">
              <a:rPr lang="en-US" altLang="en-US">
                <a:solidFill>
                  <a:srgbClr val="8992A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67644" name="TextBox 4">
            <a:extLst>
              <a:ext uri="{FF2B5EF4-FFF2-40B4-BE49-F238E27FC236}">
                <a16:creationId xmlns:a16="http://schemas.microsoft.com/office/drawing/2014/main" id="{0F582F23-4D02-1848-BD86-9ED00814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63" y="385301"/>
            <a:ext cx="441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3F72"/>
                </a:solidFill>
                <a:cs typeface="Arial" panose="020B0604020202020204" pitchFamily="34" charset="0"/>
              </a:rPr>
              <a:t>Lower Prices = Customer Savings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3F72"/>
                </a:solidFill>
                <a:cs typeface="Arial" panose="020B0604020202020204" pitchFamily="34" charset="0"/>
              </a:rPr>
              <a:t>2008 vs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CCA316-CD77-6AC6-18D2-223500A03F42}"/>
              </a:ext>
            </a:extLst>
          </p:cNvPr>
          <p:cNvGraphicFramePr>
            <a:graphicFrameLocks noGrp="1"/>
          </p:cNvGraphicFramePr>
          <p:nvPr/>
        </p:nvGraphicFramePr>
        <p:xfrm>
          <a:off x="1186922" y="1292864"/>
          <a:ext cx="9818157" cy="4144718"/>
        </p:xfrm>
        <a:graphic>
          <a:graphicData uri="http://schemas.openxmlformats.org/drawingml/2006/table">
            <a:tbl>
              <a:tblPr firstRow="1" bandRow="1"/>
              <a:tblGrid>
                <a:gridCol w="1529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235">
                  <a:extLst>
                    <a:ext uri="{9D8B030D-6E8A-4147-A177-3AD203B41FA5}">
                      <a16:colId xmlns:a16="http://schemas.microsoft.com/office/drawing/2014/main" val="3201331746"/>
                    </a:ext>
                  </a:extLst>
                </a:gridCol>
                <a:gridCol w="1667235">
                  <a:extLst>
                    <a:ext uri="{9D8B030D-6E8A-4147-A177-3AD203B41FA5}">
                      <a16:colId xmlns:a16="http://schemas.microsoft.com/office/drawing/2014/main" val="424617207"/>
                    </a:ext>
                  </a:extLst>
                </a:gridCol>
              </a:tblGrid>
              <a:tr h="740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Utility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PGC</a:t>
                      </a:r>
                      <a:r>
                        <a:rPr lang="en-US" sz="1600" b="1" baseline="0"/>
                        <a:t> Rate / MCF</a:t>
                      </a:r>
                      <a:endParaRPr lang="en-US" sz="1600" b="1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% Change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/>
                        <a:t>Annual Customer</a:t>
                      </a:r>
                      <a:r>
                        <a:rPr lang="en-US" sz="1600" b="1" baseline="0"/>
                        <a:t> </a:t>
                      </a:r>
                      <a:r>
                        <a:rPr lang="en-US" sz="1600" b="1"/>
                        <a:t>Savings**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2008*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2024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2008-2024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Residential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Commercial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Industrial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PECO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$13.16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$4.86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-63%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$564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$3,860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$25,938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NFG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$10.86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$3.13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-71%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$673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$1,933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$11,773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PGW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$13.02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$3.34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-74%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$590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$3,243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$9,680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Columbia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$15.94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$4.82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-70%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$767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$3,314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$41,767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UGI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$13.26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$4.53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-66%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$629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$2,750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$10,895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200" b="1">
                          <a:solidFill>
                            <a:schemeClr val="bg1"/>
                          </a:solidFill>
                        </a:rPr>
                        <a:t>Peoples/Equitable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/>
                        <a:t>$15.89</a:t>
                      </a: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$3.37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-79%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$977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$3,230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$39,438</a:t>
                      </a:r>
                    </a:p>
                  </a:txBody>
                  <a:tcPr marL="91453" marR="91453" marT="45716" marB="45716" anchor="ctr">
                    <a:lnL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857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9DC63-47A9-3BD9-419C-ADD1BDAF4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94FE-39EC-85C3-9BFA-FEC02D0C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13504-D61C-A84B-81D9-C2647AE12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67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467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A787678-3FA9-7398-D3D3-4E10488998B3}"/>
              </a:ext>
            </a:extLst>
          </p:cNvPr>
          <p:cNvSpPr txBox="1">
            <a:spLocks/>
          </p:cNvSpPr>
          <p:nvPr/>
        </p:nvSpPr>
        <p:spPr bwMode="auto">
          <a:xfrm>
            <a:off x="466473" y="1162050"/>
            <a:ext cx="11259054" cy="501808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003F72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003F72"/>
              </a:solidFill>
            </a:endParaRPr>
          </a:p>
          <a:p>
            <a:pPr marL="0" indent="0" algn="ctr">
              <a:defRPr/>
            </a:pPr>
            <a:r>
              <a:rPr lang="en-US" altLang="en-US" sz="11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$9,956,555,484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003F72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sz="2400" dirty="0">
              <a:solidFill>
                <a:srgbClr val="003F72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srgbClr val="003F72"/>
                </a:solidFill>
              </a:rPr>
              <a:t>PA Natural Gas Consumer Savings in 2024 compared to 2008 prices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3F7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4939D58-AE8C-F8A9-400B-36446BEA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82" y="356550"/>
            <a:ext cx="4286944" cy="448888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GOTHAM-BOOK"/>
              </a:rPr>
              <a:t>Benefiting Consumers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CB3886-1498-D058-47A1-EFF6E97E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82" y="6125517"/>
            <a:ext cx="7749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3F72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Based on average customer usage for each PA utility as reported in PA PUC Natural Gas Outlook 2024. Savings adjusted to reflect inflation 2008-2024 (Bureau of Labor Statistics)</a:t>
            </a:r>
          </a:p>
        </p:txBody>
      </p:sp>
    </p:spTree>
    <p:extLst>
      <p:ext uri="{BB962C8B-B14F-4D97-AF65-F5344CB8AC3E}">
        <p14:creationId xmlns:p14="http://schemas.microsoft.com/office/powerpoint/2010/main" val="960703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47911-9E3D-DD8D-8D7C-BB62022DE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1">
            <a:extLst>
              <a:ext uri="{FF2B5EF4-FFF2-40B4-BE49-F238E27FC236}">
                <a16:creationId xmlns:a16="http://schemas.microsoft.com/office/drawing/2014/main" id="{B4ED0178-D04B-8606-B606-3BFEC65C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BC249-2940-416B-A163-1D5FBBB74BDC}" type="slidenum">
              <a:rPr lang="en-US" altLang="en-US" smtClean="0">
                <a:solidFill>
                  <a:srgbClr val="8992A5"/>
                </a:solidFill>
              </a:rPr>
              <a:pPr/>
              <a:t>26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2DE8426F-5237-6D61-9A1C-B2B133B9CD05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/>
            <a:endParaRPr lang="en-US" altLang="en-US" b="1" dirty="0">
              <a:solidFill>
                <a:srgbClr val="003F72"/>
              </a:solidFill>
            </a:endParaRPr>
          </a:p>
          <a:p>
            <a:pPr marL="0" indent="0" algn="ctr"/>
            <a:endParaRPr lang="en-US" altLang="en-US" b="1" dirty="0">
              <a:solidFill>
                <a:srgbClr val="003F72"/>
              </a:solidFill>
            </a:endParaRP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003F72"/>
                </a:solidFill>
                <a:cs typeface="Calibri" panose="020F0502020204030204" pitchFamily="34" charset="0"/>
              </a:rPr>
              <a:t>ENVIRONMENTAL BENEFITS</a:t>
            </a:r>
            <a:endParaRPr lang="en-US" altLang="en-US" b="1" dirty="0">
              <a:solidFill>
                <a:srgbClr val="003F72"/>
              </a:solidFill>
              <a:cs typeface="Arial" panose="020B0604020202020204" pitchFamily="34" charset="0"/>
            </a:endParaRPr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0474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A9338-5746-506C-B189-3936803E3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D79FDE3-5D4D-3B92-15C5-62BBBD820C77}"/>
              </a:ext>
            </a:extLst>
          </p:cNvPr>
          <p:cNvGraphicFramePr>
            <a:graphicFrameLocks/>
          </p:cNvGraphicFramePr>
          <p:nvPr/>
        </p:nvGraphicFramePr>
        <p:xfrm>
          <a:off x="1211126" y="1077902"/>
          <a:ext cx="9798008" cy="52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63A7468-1C2D-4640-FD30-D60AF07C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/>
              <a:t>PA’s Changing Energy Landscape</a:t>
            </a:r>
          </a:p>
        </p:txBody>
      </p:sp>
      <p:sp>
        <p:nvSpPr>
          <p:cNvPr id="72707" name="Slide Number Placeholder 1">
            <a:extLst>
              <a:ext uri="{FF2B5EF4-FFF2-40B4-BE49-F238E27FC236}">
                <a16:creationId xmlns:a16="http://schemas.microsoft.com/office/drawing/2014/main" id="{AA7B8195-7EE1-95D6-FD29-F84E4A22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097AB-BCA1-45A6-A107-21D16B7732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9" name="TextBox 1">
            <a:extLst>
              <a:ext uri="{FF2B5EF4-FFF2-40B4-BE49-F238E27FC236}">
                <a16:creationId xmlns:a16="http://schemas.microsoft.com/office/drawing/2014/main" id="{31C5B447-7188-099A-BF1D-40FC60D9E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9" y="6359471"/>
            <a:ext cx="4443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 Energy Information Administration – Electricity Data Browser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4BC00-33DB-B74F-E659-2600A40D3F27}"/>
              </a:ext>
            </a:extLst>
          </p:cNvPr>
          <p:cNvSpPr txBox="1"/>
          <p:nvPr/>
        </p:nvSpPr>
        <p:spPr>
          <a:xfrm>
            <a:off x="9753600" y="2238375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4FFC6-C890-5619-A67E-C2EFAFAF3DC9}"/>
              </a:ext>
            </a:extLst>
          </p:cNvPr>
          <p:cNvSpPr txBox="1"/>
          <p:nvPr/>
        </p:nvSpPr>
        <p:spPr>
          <a:xfrm>
            <a:off x="9797155" y="5438775"/>
            <a:ext cx="466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0.4%</a:t>
            </a:r>
          </a:p>
        </p:txBody>
      </p:sp>
    </p:spTree>
    <p:extLst>
      <p:ext uri="{BB962C8B-B14F-4D97-AF65-F5344CB8AC3E}">
        <p14:creationId xmlns:p14="http://schemas.microsoft.com/office/powerpoint/2010/main" val="3426919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D02B146-2375-D7DB-A8E7-8BF5254D5708}"/>
              </a:ext>
            </a:extLst>
          </p:cNvPr>
          <p:cNvGraphicFramePr>
            <a:graphicFrameLocks/>
          </p:cNvGraphicFramePr>
          <p:nvPr/>
        </p:nvGraphicFramePr>
        <p:xfrm>
          <a:off x="1596428" y="1294647"/>
          <a:ext cx="8999145" cy="491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62B45BC-91EA-0849-0FAA-14F676E5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Leading on Climate Change</a:t>
            </a:r>
          </a:p>
        </p:txBody>
      </p:sp>
      <p:sp>
        <p:nvSpPr>
          <p:cNvPr id="97284" name="Slide Number Placeholder 1">
            <a:extLst>
              <a:ext uri="{FF2B5EF4-FFF2-40B4-BE49-F238E27FC236}">
                <a16:creationId xmlns:a16="http://schemas.microsoft.com/office/drawing/2014/main" id="{4249C2E8-706E-CB07-9C35-CFBAB1DAC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43C0C6-A09E-4D1E-BE02-8F1B3E8627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285" name="TextBox 1">
            <a:extLst>
              <a:ext uri="{FF2B5EF4-FFF2-40B4-BE49-F238E27FC236}">
                <a16:creationId xmlns:a16="http://schemas.microsoft.com/office/drawing/2014/main" id="{A1BD48EB-1D9A-AF49-3873-1E3A9F4A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68" y="6400799"/>
            <a:ext cx="461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U.S. Energy Information Administration; PA IFO</a:t>
            </a:r>
          </a:p>
        </p:txBody>
      </p:sp>
    </p:spTree>
    <p:extLst>
      <p:ext uri="{BB962C8B-B14F-4D97-AF65-F5344CB8AC3E}">
        <p14:creationId xmlns:p14="http://schemas.microsoft.com/office/powerpoint/2010/main" val="3227891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A4543-D409-696F-3B03-F723320F0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CF086C-EE69-A6FE-28E0-0A92579DC594}"/>
              </a:ext>
            </a:extLst>
          </p:cNvPr>
          <p:cNvGraphicFramePr>
            <a:graphicFrameLocks/>
          </p:cNvGraphicFramePr>
          <p:nvPr/>
        </p:nvGraphicFramePr>
        <p:xfrm>
          <a:off x="1267518" y="1031875"/>
          <a:ext cx="9438582" cy="507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9F06E02-A6CE-C7EB-B3DB-89BE0A65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/>
              <a:t>Enhancing Air Quality</a:t>
            </a:r>
          </a:p>
        </p:txBody>
      </p:sp>
      <p:sp>
        <p:nvSpPr>
          <p:cNvPr id="94212" name="Slide Number Placeholder 1">
            <a:extLst>
              <a:ext uri="{FF2B5EF4-FFF2-40B4-BE49-F238E27FC236}">
                <a16:creationId xmlns:a16="http://schemas.microsoft.com/office/drawing/2014/main" id="{28B29E61-0682-56E0-5CB1-5583199F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9F7E7-B507-4AB5-9A5E-53B0AB36F0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13" name="TextBox 1">
            <a:extLst>
              <a:ext uri="{FF2B5EF4-FFF2-40B4-BE49-F238E27FC236}">
                <a16:creationId xmlns:a16="http://schemas.microsoft.com/office/drawing/2014/main" id="{5703E33A-8D3C-BE4A-7E10-515DF08F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82" y="6259512"/>
            <a:ext cx="444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Source: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 Department of Environmental Protection – Air Emission Report (Power BI) – Accessed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79027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4511-FC9E-43C0-A0BE-00E7A69C3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1D85A308-0A47-1F47-2F00-F07963F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41" y="3429001"/>
            <a:ext cx="8794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Marcellus shale?</a:t>
            </a:r>
          </a:p>
          <a:p>
            <a:pPr algn="ctr" eaLnBrk="1" hangingPunct="1"/>
            <a:endParaRPr lang="en-US" altLang="en-US" sz="1600" b="1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78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6DD6-CE42-9D03-4589-001F0360F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/>
              <a:t>Enhancing the Environment…Enhances Public Health</a:t>
            </a:r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C119041E-2DF1-F706-99B4-1174A1E2E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2B369-1D01-415F-8CB4-5D1D475911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B8415B-DBD2-B35F-1A62-28DFE0976539}"/>
              </a:ext>
            </a:extLst>
          </p:cNvPr>
          <p:cNvSpPr txBox="1">
            <a:spLocks/>
          </p:cNvSpPr>
          <p:nvPr/>
        </p:nvSpPr>
        <p:spPr bwMode="auto">
          <a:xfrm>
            <a:off x="862704" y="2079630"/>
            <a:ext cx="5920888" cy="464184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2005</a:t>
            </a:r>
          </a:p>
          <a:p>
            <a:pPr marL="228600" marR="0" lvl="1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These emission reductions equate to public health benefits of between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$491 Billion - $1.13 Trillion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Pennsylvania residents.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3F7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Physician Employment Benefits See Some ...">
            <a:extLst>
              <a:ext uri="{FF2B5EF4-FFF2-40B4-BE49-F238E27FC236}">
                <a16:creationId xmlns:a16="http://schemas.microsoft.com/office/drawing/2014/main" id="{4A5FB7D1-D020-341B-C23E-C8C44BA5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44" y="2453489"/>
            <a:ext cx="4914740" cy="275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81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1">
            <a:extLst>
              <a:ext uri="{FF2B5EF4-FFF2-40B4-BE49-F238E27FC236}">
                <a16:creationId xmlns:a16="http://schemas.microsoft.com/office/drawing/2014/main" id="{E318BF9C-FF77-05E1-DEC3-6AEFFF7EE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C95895-A88F-429C-BC09-72B0EE075217}" type="slidenum">
              <a:rPr lang="en-US" altLang="en-US">
                <a:solidFill>
                  <a:srgbClr val="8992A5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DB64D8E-52E5-D3FE-2078-B5CC851009B0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571500" y="763929"/>
            <a:ext cx="11049000" cy="5322547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>
              <a:buNone/>
              <a:defRPr/>
            </a:pPr>
            <a:endParaRPr lang="en-US" altLang="en-US" sz="1800" b="1" dirty="0"/>
          </a:p>
          <a:p>
            <a:pPr marL="0" indent="0" algn="ctr">
              <a:buNone/>
              <a:defRPr/>
            </a:pPr>
            <a:endParaRPr lang="en-US" altLang="en-US" sz="4300" b="1" dirty="0">
              <a:solidFill>
                <a:srgbClr val="00467E"/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5400" b="1" dirty="0">
                <a:solidFill>
                  <a:srgbClr val="00467E"/>
                </a:solidFill>
              </a:rPr>
              <a:t>Thank you!</a:t>
            </a:r>
          </a:p>
          <a:p>
            <a:pPr marL="0" indent="0" algn="ctr">
              <a:buNone/>
              <a:defRPr/>
            </a:pPr>
            <a:endParaRPr lang="en-US" alt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solidFill>
                  <a:srgbClr val="00467E"/>
                </a:solidFill>
              </a:rPr>
              <a:t>Jim Welty, President</a:t>
            </a:r>
          </a:p>
          <a:p>
            <a:pPr marL="0" indent="0" algn="ctr">
              <a:buNone/>
              <a:defRPr/>
            </a:pPr>
            <a:r>
              <a:rPr lang="en-US" altLang="en-US" sz="3200" dirty="0">
                <a:solidFill>
                  <a:srgbClr val="00467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jwelty@marcelluscoalition.org</a:t>
            </a:r>
            <a:r>
              <a:rPr lang="en-US" altLang="en-US" sz="3200" dirty="0">
                <a:solidFill>
                  <a:srgbClr val="00467E"/>
                </a:solidFill>
              </a:rPr>
              <a:t> </a:t>
            </a:r>
          </a:p>
          <a:p>
            <a:pPr marL="0" indent="0" algn="ctr">
              <a:buNone/>
              <a:defRPr/>
            </a:pPr>
            <a:endParaRPr lang="en-US" altLang="en-US" sz="3200" dirty="0">
              <a:solidFill>
                <a:srgbClr val="00467E"/>
              </a:solidFill>
            </a:endParaRPr>
          </a:p>
          <a:p>
            <a:pPr marL="0" indent="0" algn="ctr">
              <a:buNone/>
              <a:defRPr/>
            </a:pPr>
            <a:r>
              <a:rPr lang="en-US" altLang="en-US" sz="3200" b="1" dirty="0">
                <a:solidFill>
                  <a:srgbClr val="00467E"/>
                </a:solidFill>
              </a:rPr>
              <a:t>Patrick Henderson, Vice President,</a:t>
            </a:r>
          </a:p>
          <a:p>
            <a:pPr marL="0" indent="0" algn="ctr">
              <a:buNone/>
              <a:defRPr/>
            </a:pPr>
            <a:r>
              <a:rPr lang="en-US" altLang="en-US" sz="3200" b="1" dirty="0">
                <a:solidFill>
                  <a:srgbClr val="00467E"/>
                </a:solidFill>
              </a:rPr>
              <a:t>Government Affairs and Communications</a:t>
            </a:r>
          </a:p>
          <a:p>
            <a:pPr marL="0" indent="0" algn="ctr">
              <a:buNone/>
              <a:defRPr/>
            </a:pPr>
            <a:r>
              <a:rPr lang="en-US" altLang="en-US" sz="3200" dirty="0">
                <a:solidFill>
                  <a:srgbClr val="00467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phenderson@marcelluscoalition.org</a:t>
            </a:r>
            <a:r>
              <a:rPr lang="en-US" altLang="en-US" sz="3200" dirty="0">
                <a:solidFill>
                  <a:srgbClr val="00467E"/>
                </a:solidFill>
              </a:rPr>
              <a:t> </a:t>
            </a:r>
          </a:p>
          <a:p>
            <a:pPr marL="0" indent="0" algn="ctr">
              <a:buNone/>
              <a:defRPr/>
            </a:pPr>
            <a:endParaRPr lang="en-US" altLang="en-US" sz="3200" dirty="0">
              <a:solidFill>
                <a:srgbClr val="00467E"/>
              </a:solidFill>
            </a:endParaRPr>
          </a:p>
          <a:p>
            <a:pPr marL="0" indent="0" algn="ctr">
              <a:buNone/>
              <a:defRPr/>
            </a:pPr>
            <a:endParaRPr lang="en-US" altLang="en-US" b="1" dirty="0"/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altLang="en-US" b="1" dirty="0"/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US" altLang="en-US" b="1" dirty="0"/>
          </a:p>
          <a:p>
            <a:pPr marL="0" indent="0" algn="ctr">
              <a:buNone/>
              <a:defRPr/>
            </a:pPr>
            <a:endParaRPr lang="en-US" alt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2949D-D49F-139F-D164-54C1A080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6AC9C9-B157-4A20-7CAB-0922F6E7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/>
              <a:t>What is Marcellus Shale?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B8C9EC7E-6556-A8DA-F4D8-E67F8A91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4</a:t>
            </a:fld>
            <a:endParaRPr lang="en-US" altLang="en-US">
              <a:solidFill>
                <a:srgbClr val="8992A5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4751D4-6304-E336-9E53-CD7F9F0279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505" y="1778001"/>
            <a:ext cx="5667935" cy="4811059"/>
          </a:xfrm>
        </p:spPr>
        <p:txBody>
          <a:bodyPr>
            <a:normAutofit lnSpcReduction="10000"/>
          </a:bodyPr>
          <a:lstStyle/>
          <a:p>
            <a:pPr marL="457189" lvl="1" indent="-457189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dirty="0">
                <a:solidFill>
                  <a:srgbClr val="003F72"/>
                </a:solidFill>
              </a:rPr>
              <a:t>Layer of sedimentary rock situated a mile or more below the surface</a:t>
            </a:r>
          </a:p>
          <a:p>
            <a:pPr marL="457189" lvl="1" indent="-457189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dirty="0">
                <a:solidFill>
                  <a:srgbClr val="003F72"/>
                </a:solidFill>
                <a:cs typeface="Arial" panose="020B0604020202020204" pitchFamily="34" charset="0"/>
              </a:rPr>
              <a:t>Generally, 50 feet – 300 feet thick</a:t>
            </a:r>
          </a:p>
          <a:p>
            <a:pPr marL="457189" lvl="1" indent="-457189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dirty="0">
                <a:solidFill>
                  <a:srgbClr val="003F72"/>
                </a:solidFill>
                <a:cs typeface="Arial" panose="020B0604020202020204" pitchFamily="34" charset="0"/>
              </a:rPr>
              <a:t>“Source” rock from which gas pockets or reservoirs above originate</a:t>
            </a:r>
          </a:p>
          <a:p>
            <a:pPr marL="457189" lvl="1" indent="-457189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dirty="0">
                <a:solidFill>
                  <a:srgbClr val="003F72"/>
                </a:solidFill>
                <a:cs typeface="Arial" panose="020B0604020202020204" pitchFamily="34" charset="0"/>
              </a:rPr>
              <a:t>Marcellus is most common formation, but there are others (Utica)</a:t>
            </a:r>
          </a:p>
          <a:p>
            <a:pPr marL="457189" lvl="1" indent="-457189" fontAlgn="base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Blip>
                <a:blip r:embed="rId2"/>
              </a:buBlip>
              <a:defRPr/>
            </a:pPr>
            <a:r>
              <a:rPr lang="en-US" altLang="en-US" sz="2400" dirty="0">
                <a:solidFill>
                  <a:srgbClr val="003F72"/>
                </a:solidFill>
                <a:cs typeface="Arial" panose="020B0604020202020204" pitchFamily="34" charset="0"/>
              </a:rPr>
              <a:t>Name derived from locations where there are outcroppings:</a:t>
            </a:r>
          </a:p>
          <a:p>
            <a:pPr marL="914377" lvl="2" indent="-45718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7595D"/>
              </a:buClr>
              <a:defRPr/>
            </a:pPr>
            <a:r>
              <a:rPr lang="en-US" altLang="en-US" sz="2000" dirty="0">
                <a:solidFill>
                  <a:srgbClr val="003F72"/>
                </a:solidFill>
                <a:cs typeface="Arial" panose="020B0604020202020204" pitchFamily="34" charset="0"/>
              </a:rPr>
              <a:t>Marcellus, New York</a:t>
            </a:r>
          </a:p>
          <a:p>
            <a:pPr marL="914377" lvl="2" indent="-45718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7595D"/>
              </a:buClr>
              <a:defRPr/>
            </a:pPr>
            <a:r>
              <a:rPr lang="en-US" altLang="en-US" sz="2000" dirty="0">
                <a:solidFill>
                  <a:srgbClr val="003F72"/>
                </a:solidFill>
                <a:cs typeface="Arial" panose="020B0604020202020204" pitchFamily="34" charset="0"/>
              </a:rPr>
              <a:t>Utica, New York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467E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19B4E35C-53FB-270F-B124-E75146438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17" y="1778003"/>
            <a:ext cx="395446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3261ED22-0F0A-D270-8066-C49BAEAC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715" y="5810251"/>
            <a:ext cx="39862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i="1" dirty="0">
                <a:solidFill>
                  <a:srgbClr val="303133"/>
                </a:solidFill>
              </a:rPr>
              <a:t>Source: Researchgate.net </a:t>
            </a:r>
          </a:p>
        </p:txBody>
      </p:sp>
    </p:spTree>
    <p:extLst>
      <p:ext uri="{BB962C8B-B14F-4D97-AF65-F5344CB8AC3E}">
        <p14:creationId xmlns:p14="http://schemas.microsoft.com/office/powerpoint/2010/main" val="287912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A0F2-0C6B-CF40-E63E-478BF6F7A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77772F-A3F4-6F84-3091-1E3D8BE7A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/>
              <a:t>Shale Gas in PA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B815F812-A9EA-D0A1-602B-32D9219E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5</a:t>
            </a:fld>
            <a:endParaRPr lang="en-US" altLang="en-US">
              <a:solidFill>
                <a:srgbClr val="8992A5"/>
              </a:solidFill>
            </a:endParaRPr>
          </a:p>
        </p:txBody>
      </p:sp>
      <p:pic>
        <p:nvPicPr>
          <p:cNvPr id="5" name="Picture 7" descr="Marcellus and Utica Shale Formation Map">
            <a:extLst>
              <a:ext uri="{FF2B5EF4-FFF2-40B4-BE49-F238E27FC236}">
                <a16:creationId xmlns:a16="http://schemas.microsoft.com/office/drawing/2014/main" id="{5AE95D8B-C0D0-3027-E99A-63BA434D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789117"/>
            <a:ext cx="7766051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01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8FC57-47C0-87E8-94D3-F28246DB5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B20E76-4430-673E-B45F-D9F0E443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>
              <a:defRPr/>
            </a:pPr>
            <a:r>
              <a:rPr lang="en-US" b="1" dirty="0"/>
              <a:t>Shale Gas in PA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125E24D9-D579-2B19-A6F9-E1C85FFE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77">
              <a:defRPr/>
            </a:pPr>
            <a:fld id="{9EEB1A40-2694-44A7-BD04-5C9160DD391B}" type="slidenum">
              <a:rPr lang="en-US" altLang="en-US">
                <a:solidFill>
                  <a:srgbClr val="8992A5"/>
                </a:solidFill>
              </a:rPr>
              <a:pPr defTabSz="914377">
                <a:defRPr/>
              </a:pPr>
              <a:t>6</a:t>
            </a:fld>
            <a:endParaRPr lang="en-US" altLang="en-US">
              <a:solidFill>
                <a:srgbClr val="8992A5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494F2A-6188-C955-6912-8258A46F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3" y="1628121"/>
            <a:ext cx="7474324" cy="433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73C5D0EC-79E3-E6C1-34A3-AA1B4E3FA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307" y="6063784"/>
            <a:ext cx="28463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lang="en-US" altLang="en-US" sz="900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Penn State University Extension</a:t>
            </a:r>
          </a:p>
        </p:txBody>
      </p:sp>
    </p:spTree>
    <p:extLst>
      <p:ext uri="{BB962C8B-B14F-4D97-AF65-F5344CB8AC3E}">
        <p14:creationId xmlns:p14="http://schemas.microsoft.com/office/powerpoint/2010/main" val="368047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311B6-DFA1-BB30-45B7-8C9A0B9F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69061F01-E474-E61D-60DA-75242F9E2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9" y="3034554"/>
            <a:ext cx="8794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3F7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Drilling and Production Process</a:t>
            </a:r>
          </a:p>
          <a:p>
            <a:pPr algn="ctr" eaLnBrk="1" hangingPunct="1"/>
            <a:endParaRPr lang="en-US" altLang="en-US" sz="1600" b="1" dirty="0">
              <a:solidFill>
                <a:srgbClr val="003F7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5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9B12E11B-4034-FB71-1D83-EFE289F3E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29DF8-9EF8-4EC3-8DCB-C26E45FA3F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6925DC94-2EB4-BC40-268A-5A7D48B38AD6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571500" y="1778000"/>
            <a:ext cx="5838353" cy="4308475"/>
          </a:xfrm>
          <a:prstGeom prst="rect">
            <a:avLst/>
          </a:prstGeom>
        </p:spPr>
        <p:txBody>
          <a:bodyPr/>
          <a:lstStyle/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Multiple-acre pad constructed to accommodate numerous wells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Horizontal drilling of multiple wells greatly reduce surface disturbance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Spill containment engineered into pads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lvl="1" indent="0" algn="ctr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u="sng" dirty="0">
              <a:solidFill>
                <a:srgbClr val="003F72"/>
              </a:solidFill>
            </a:endParaRPr>
          </a:p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indent="0" algn="ctr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8ABAFB99-46C9-5BCE-1DE3-2CC8F9472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57" y="2030963"/>
            <a:ext cx="4570443" cy="343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6314C00-84B7-3271-A686-695020C7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" y="564659"/>
            <a:ext cx="3557573" cy="448888"/>
          </a:xfrm>
        </p:spPr>
        <p:txBody>
          <a:bodyPr anchor="t"/>
          <a:lstStyle/>
          <a:p>
            <a:pPr>
              <a:defRPr/>
            </a:pPr>
            <a:r>
              <a:rPr lang="en-US" sz="2800" b="1" dirty="0"/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Pad Construction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05A6-1B3E-5867-5F0A-336FDC73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07" y="564659"/>
            <a:ext cx="1466223" cy="448888"/>
          </a:xfrm>
        </p:spPr>
        <p:txBody>
          <a:bodyPr/>
          <a:lstStyle/>
          <a:p>
            <a:r>
              <a:rPr lang="en-US" b="1" dirty="0"/>
              <a:t>Drilling</a:t>
            </a: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DE1D4967-4448-5C2F-9152-22EC103DF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0EB90D-AF89-4C89-AC9C-4969F80CA1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92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92A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34666D2F-4AA1-1F57-0A61-F4B8C0B7281B}"/>
              </a:ext>
            </a:extLst>
          </p:cNvPr>
          <p:cNvSpPr>
            <a:spLocks noGrp="1"/>
          </p:cNvSpPr>
          <p:nvPr>
            <p:ph sz="quarter" idx="13"/>
          </p:nvPr>
        </p:nvSpPr>
        <p:spPr bwMode="auto">
          <a:xfrm>
            <a:off x="571500" y="1778000"/>
            <a:ext cx="5191126" cy="4308475"/>
          </a:xfrm>
          <a:prstGeom prst="rect">
            <a:avLst/>
          </a:prstGeom>
        </p:spPr>
        <p:txBody>
          <a:bodyPr/>
          <a:lstStyle/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Top hole drilling followed by deep drilling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Freshwater: 200’ - 500’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Marcellus Shale depth: 3000’ - 10,000’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r>
              <a:rPr lang="en-US" sz="2800" dirty="0">
                <a:solidFill>
                  <a:srgbClr val="003F72"/>
                </a:solidFill>
              </a:rPr>
              <a:t>Utica Shale depth: 7,000’ - 15,000’</a:t>
            </a:r>
          </a:p>
          <a:p>
            <a:pPr marL="457200" lvl="1" indent="-457200" eaLnBrk="1" hangingPunct="1"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  <a:buBlip>
                <a:blip r:embed="rId3"/>
              </a:buBlip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lvl="1" indent="0" algn="ctr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u="sng" dirty="0">
              <a:solidFill>
                <a:srgbClr val="003F72"/>
              </a:solidFill>
            </a:endParaRPr>
          </a:p>
          <a:p>
            <a:pPr marL="0" lvl="1" indent="0" eaLnBrk="1" hangingPunct="1">
              <a:spcBef>
                <a:spcPts val="1000"/>
              </a:spcBef>
              <a:spcAft>
                <a:spcPts val="600"/>
              </a:spcAft>
              <a:buClr>
                <a:srgbClr val="4F81BD"/>
              </a:buClr>
              <a:buNone/>
              <a:defRPr/>
            </a:pPr>
            <a:endParaRPr lang="en-US" altLang="en-US" sz="2000" dirty="0">
              <a:solidFill>
                <a:srgbClr val="003F72"/>
              </a:solidFill>
            </a:endParaRPr>
          </a:p>
          <a:p>
            <a:pPr marL="0" indent="0" algn="ctr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CE2DA07B-7276-B147-CBF9-5450C1FAD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48" y="1981552"/>
            <a:ext cx="5813689" cy="390136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5E91"/>
      </a:accent1>
      <a:accent2>
        <a:srgbClr val="71CCF3"/>
      </a:accent2>
      <a:accent3>
        <a:srgbClr val="8AC43E"/>
      </a:accent3>
      <a:accent4>
        <a:srgbClr val="C0DA8E"/>
      </a:accent4>
      <a:accent5>
        <a:srgbClr val="EFA33B"/>
      </a:accent5>
      <a:accent6>
        <a:srgbClr val="A9A9A9"/>
      </a:accent6>
      <a:hlink>
        <a:srgbClr val="0096FF"/>
      </a:hlink>
      <a:folHlink>
        <a:srgbClr val="0432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5E91"/>
      </a:accent1>
      <a:accent2>
        <a:srgbClr val="71CCF3"/>
      </a:accent2>
      <a:accent3>
        <a:srgbClr val="8AC43E"/>
      </a:accent3>
      <a:accent4>
        <a:srgbClr val="C0DA8E"/>
      </a:accent4>
      <a:accent5>
        <a:srgbClr val="EFA33B"/>
      </a:accent5>
      <a:accent6>
        <a:srgbClr val="A9A9A9"/>
      </a:accent6>
      <a:hlink>
        <a:srgbClr val="0096FF"/>
      </a:hlink>
      <a:folHlink>
        <a:srgbClr val="0432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afc938-c4ae-45ec-a9c8-6b44de5ee620" xsi:nil="true"/>
    <lcf76f155ced4ddcb4097134ff3c332f xmlns="f7a565f6-ece4-45ba-8ae0-227e91d9dac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F0F6CC9041E54C85ADC0C810C4D435" ma:contentTypeVersion="14" ma:contentTypeDescription="Create a new document." ma:contentTypeScope="" ma:versionID="0d8dd8333fe17f48e4aa96dce3977f4f">
  <xsd:schema xmlns:xsd="http://www.w3.org/2001/XMLSchema" xmlns:xs="http://www.w3.org/2001/XMLSchema" xmlns:p="http://schemas.microsoft.com/office/2006/metadata/properties" xmlns:ns2="f7a565f6-ece4-45ba-8ae0-227e91d9dac9" xmlns:ns3="54afc938-c4ae-45ec-a9c8-6b44de5ee620" targetNamespace="http://schemas.microsoft.com/office/2006/metadata/properties" ma:root="true" ma:fieldsID="c25b1f5694e349cb1c3fd85c203553d3" ns2:_="" ns3:_="">
    <xsd:import namespace="f7a565f6-ece4-45ba-8ae0-227e91d9dac9"/>
    <xsd:import namespace="54afc938-c4ae-45ec-a9c8-6b44de5ee6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565f6-ece4-45ba-8ae0-227e91d9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e8dc894-1d63-4450-996d-53b7b800c5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fc938-c4ae-45ec-a9c8-6b44de5ee62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367c9d9-58f8-46e4-ba2c-52bea944dc23}" ma:internalName="TaxCatchAll" ma:showField="CatchAllData" ma:web="54afc938-c4ae-45ec-a9c8-6b44de5ee6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225F1F-9941-4DE7-95FE-2C708F8E22A0}">
  <ds:schemaRefs>
    <ds:schemaRef ds:uri="http://purl.org/dc/dcmitype/"/>
    <ds:schemaRef ds:uri="http://purl.org/dc/elements/1.1/"/>
    <ds:schemaRef ds:uri="54afc938-c4ae-45ec-a9c8-6b44de5ee62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f7a565f6-ece4-45ba-8ae0-227e91d9dac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6FC1FD-20C2-4BAE-BF07-E44892C9E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565f6-ece4-45ba-8ae0-227e91d9dac9"/>
    <ds:schemaRef ds:uri="54afc938-c4ae-45ec-a9c8-6b44de5ee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F24B99-89E9-462A-B996-50673341EC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7990</TotalTime>
  <Words>1221</Words>
  <Application>Microsoft Office PowerPoint</Application>
  <PresentationFormat>Widescreen</PresentationFormat>
  <Paragraphs>324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Calibri Light</vt:lpstr>
      <vt:lpstr>GOTHAM-BOOK</vt:lpstr>
      <vt:lpstr>Custom Design</vt:lpstr>
      <vt:lpstr>1_Custom Design</vt:lpstr>
      <vt:lpstr>Chart</vt:lpstr>
      <vt:lpstr>PowerPoint Presentation</vt:lpstr>
      <vt:lpstr>About the MSC</vt:lpstr>
      <vt:lpstr>PowerPoint Presentation</vt:lpstr>
      <vt:lpstr>What is Marcellus Shale?</vt:lpstr>
      <vt:lpstr>Shale Gas in PA</vt:lpstr>
      <vt:lpstr>Shale Gas in PA</vt:lpstr>
      <vt:lpstr>PowerPoint Presentation</vt:lpstr>
      <vt:lpstr> Pad Construction</vt:lpstr>
      <vt:lpstr>Drilling</vt:lpstr>
      <vt:lpstr>Drilling</vt:lpstr>
      <vt:lpstr>Production and Restoration</vt:lpstr>
      <vt:lpstr>PowerPoint Presentation</vt:lpstr>
      <vt:lpstr>Gathering and Processing</vt:lpstr>
      <vt:lpstr>Pipeline Construction: Before and After</vt:lpstr>
      <vt:lpstr>PowerPoint Presentation</vt:lpstr>
      <vt:lpstr>PA By the Numbers</vt:lpstr>
      <vt:lpstr>PA By the Numbers</vt:lpstr>
      <vt:lpstr>PA By the Numbers</vt:lpstr>
      <vt:lpstr>PowerPoint Presentation</vt:lpstr>
      <vt:lpstr> Natural Gas Utilization</vt:lpstr>
      <vt:lpstr>Natural Gas Liquids: Feedstock of Our Economy</vt:lpstr>
      <vt:lpstr>PowerPoint Presentation</vt:lpstr>
      <vt:lpstr>Economic Impacts</vt:lpstr>
      <vt:lpstr>PowerPoint Presentation</vt:lpstr>
      <vt:lpstr>Benefiting Consumers</vt:lpstr>
      <vt:lpstr>PowerPoint Presentation</vt:lpstr>
      <vt:lpstr>PA’s Changing Energy Landscape</vt:lpstr>
      <vt:lpstr>Leading on Climate Change</vt:lpstr>
      <vt:lpstr>Enhancing Air Quality</vt:lpstr>
      <vt:lpstr>Enhancing the Environment…Enhances Public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Castellanos, Paolo</dc:creator>
  <cp:lastModifiedBy>Carol Montoya</cp:lastModifiedBy>
  <cp:revision>42</cp:revision>
  <cp:lastPrinted>2025-04-25T16:50:48Z</cp:lastPrinted>
  <dcterms:created xsi:type="dcterms:W3CDTF">2024-01-05T17:08:52Z</dcterms:created>
  <dcterms:modified xsi:type="dcterms:W3CDTF">2025-06-09T17:49:22Z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0x010100B5F0F6CC9041E54C85ADC0C810C4D435</vt:lpwstr>
  </property>
  <property fmtid="{D5CDD505-2E9C-101B-9397-08002B2CF9AE}" pid="3" name="MediaServiceImageTags">
    <vt:lpwstr/>
  </property>
</Properties>
</file>