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e Callahan" initials="DC" lastIdx="10" clrIdx="0">
    <p:extLst>
      <p:ext uri="{19B8F6BF-5375-455C-9EA6-DF929625EA0E}">
        <p15:presenceInfo xmlns:p15="http://schemas.microsoft.com/office/powerpoint/2012/main" userId="S::dcallahan@marcelluscoalition.org::9ebafd61-e23f-4f7c-9325-180a67c3c6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003F72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8" autoAdjust="0"/>
    <p:restoredTop sz="91474" autoAdjust="0"/>
  </p:normalViewPr>
  <p:slideViewPr>
    <p:cSldViewPr snapToGrid="0">
      <p:cViewPr varScale="1">
        <p:scale>
          <a:sx n="62" d="100"/>
          <a:sy n="62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164A46-CB7F-C34F-9586-32AC9980F912}" type="datetimeFigureOut">
              <a:rPr lang="en-US" smtClean="0"/>
              <a:t>6/1/2021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5E3C97-DBEE-6042-8EE9-7278AF74E5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597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E168C7-C59F-DB44-941E-CD87B9FB3921}" type="datetimeFigureOut">
              <a:rPr lang="en-US" smtClean="0"/>
              <a:t>6/1/2021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FAB249-BBB7-8F48-BC13-E1CBB522E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97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5600" y="525463"/>
            <a:ext cx="3505200" cy="2628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AB249-BBB7-8F48-BC13-E1CBB522E7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4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10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6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685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8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8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63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65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2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52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7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80AB4-F71E-4DC9-81EF-4417E501E940}" type="datetimeFigureOut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6/1/2021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2B6F7-BA6A-4362-B3D5-A35625347C26}" type="slidenum">
              <a:rPr lang="en-US" smtClean="0">
                <a:solidFill>
                  <a:srgbClr val="003F72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3F7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8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membership@marcelluscoalition.or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21makemostofmembership.eventbrit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33999"/>
            <a:ext cx="9144000" cy="821155"/>
          </a:xfrm>
        </p:spPr>
        <p:txBody>
          <a:bodyPr>
            <a:noAutofit/>
          </a:bodyPr>
          <a:lstStyle/>
          <a:p>
            <a:br>
              <a:rPr lang="en-US" sz="3600" dirty="0">
                <a:solidFill>
                  <a:srgbClr val="003F7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3F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the Most of your Membership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" y="109257"/>
            <a:ext cx="9144000" cy="1491159"/>
            <a:chOff x="1" y="71633"/>
            <a:chExt cx="9143999" cy="1491159"/>
          </a:xfrm>
        </p:grpSpPr>
        <p:pic>
          <p:nvPicPr>
            <p:cNvPr id="5" name="Picture 4"/>
            <p:cNvPicPr>
              <a:picLocks noChangeAspect="1"/>
            </p:cNvPicPr>
            <p:nvPr userDrawn="1"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" t="33110" r="-89" b="26944"/>
            <a:stretch/>
          </p:blipFill>
          <p:spPr>
            <a:xfrm>
              <a:off x="1" y="324788"/>
              <a:ext cx="9143999" cy="123800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8650" y="71633"/>
              <a:ext cx="2285570" cy="589737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5086480" y="6452054"/>
            <a:ext cx="4057521" cy="300558"/>
            <a:chOff x="5086478" y="6452055"/>
            <a:chExt cx="4057522" cy="300557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5167993" y="6452055"/>
              <a:ext cx="3976007" cy="0"/>
            </a:xfrm>
            <a:prstGeom prst="line">
              <a:avLst/>
            </a:prstGeom>
            <a:ln w="12700">
              <a:solidFill>
                <a:srgbClr val="7AB8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086478" y="6475614"/>
              <a:ext cx="4057522" cy="2769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defRPr/>
              </a:pPr>
              <a:r>
                <a:rPr lang="en-US" sz="1200" b="1" dirty="0">
                  <a:solidFill>
                    <a:srgbClr val="003F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MARCELLUSCOALITION.ORG</a:t>
              </a:r>
              <a:r>
                <a:rPr lang="en-US" sz="1200" b="1" dirty="0">
                  <a:solidFill>
                    <a:prstClr val="black">
                      <a:tint val="7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1200" b="1" dirty="0">
                  <a:solidFill>
                    <a:srgbClr val="7AB8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|</a:t>
              </a:r>
              <a:r>
                <a:rPr lang="en-US" sz="1200" b="1" dirty="0">
                  <a:solidFill>
                    <a:prstClr val="black">
                      <a:tint val="75000"/>
                    </a:prst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1200" b="1" dirty="0">
                  <a:solidFill>
                    <a:srgbClr val="003F7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@MARCELLUSGAS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CD4B09D2-618B-4C7A-AE7F-A7D88BB4751E}"/>
              </a:ext>
            </a:extLst>
          </p:cNvPr>
          <p:cNvSpPr txBox="1"/>
          <p:nvPr/>
        </p:nvSpPr>
        <p:spPr>
          <a:xfrm>
            <a:off x="37948" y="2236430"/>
            <a:ext cx="4379072" cy="4358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kern="1400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DID YOU KNOW?</a:t>
            </a:r>
          </a:p>
          <a:p>
            <a:pPr marL="620713" marR="0" lvl="1" indent="-228600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SzTx/>
              <a:buFontTx/>
              <a:buBlip>
                <a:blip r:embed="rId6"/>
              </a:buBlip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More than 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90%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 of the natural gas in PA is produced, processed and transported by MSC member companies.</a:t>
            </a:r>
          </a:p>
          <a:p>
            <a:pPr marL="620713" marR="0" lvl="1" indent="-228600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SzTx/>
              <a:buFontTx/>
              <a:buBlip>
                <a:blip r:embed="rId6"/>
              </a:buBlip>
              <a:tabLst/>
              <a:defRPr/>
            </a:pPr>
            <a:r>
              <a:rPr lang="en-US" altLang="en-US" sz="1600" dirty="0">
                <a:solidFill>
                  <a:srgbClr val="003F72"/>
                </a:solidFill>
                <a:latin typeface="Arial"/>
                <a:cs typeface="Arial" panose="020B0604020202020204" pitchFamily="34" charset="0"/>
              </a:rPr>
              <a:t>Non-MSC members are </a:t>
            </a:r>
            <a:r>
              <a:rPr lang="en-US" altLang="en-US" sz="1600" b="1" dirty="0">
                <a:solidFill>
                  <a:srgbClr val="92D050"/>
                </a:solidFill>
                <a:latin typeface="Arial"/>
                <a:cs typeface="Arial" panose="020B0604020202020204" pitchFamily="34" charset="0"/>
              </a:rPr>
              <a:t>3x</a:t>
            </a:r>
            <a:r>
              <a:rPr lang="en-US" altLang="en-US" sz="1600" dirty="0">
                <a:solidFill>
                  <a:srgbClr val="003F72"/>
                </a:solidFill>
                <a:latin typeface="Arial"/>
                <a:cs typeface="Arial" panose="020B0604020202020204" pitchFamily="34" charset="0"/>
              </a:rPr>
              <a:t> more likely to have an environmental inspection result in a violation than an MSC member.</a:t>
            </a:r>
          </a:p>
          <a:p>
            <a:pPr marL="620713" marR="0" lvl="1" indent="-228600" algn="l" defTabSz="914400" rtl="0" eaLnBrk="1" fontAlgn="base" latinLnBrk="0" hangingPunct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4F81BD"/>
              </a:buClr>
              <a:buSzTx/>
              <a:buFontTx/>
              <a:buBlip>
                <a:blip r:embed="rId6"/>
              </a:buBlip>
              <a:tabLst/>
              <a:defRPr/>
            </a:pP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3F72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The MSC’s Board of Directors consists of major producer, midstream and downstream companies in the Appalachian Basin. </a:t>
            </a:r>
            <a:endParaRPr lang="en-US" sz="16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5369BB-CEEB-4F16-8049-74B3125935F9}"/>
              </a:ext>
            </a:extLst>
          </p:cNvPr>
          <p:cNvSpPr txBox="1"/>
          <p:nvPr/>
        </p:nvSpPr>
        <p:spPr>
          <a:xfrm>
            <a:off x="4432518" y="2336588"/>
            <a:ext cx="4711481" cy="40741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kern="1400" dirty="0">
                <a:solidFill>
                  <a:srgbClr val="003F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17</a:t>
            </a:r>
            <a:r>
              <a:rPr lang="en-US" kern="1400" dirty="0">
                <a:ln>
                  <a:noFill/>
                </a:ln>
                <a:solidFill>
                  <a:srgbClr val="003F7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2021	2 </a:t>
            </a:r>
            <a:r>
              <a:rPr lang="en-US" kern="1400" dirty="0">
                <a:solidFill>
                  <a:srgbClr val="003F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kern="1400" dirty="0">
                <a:ln>
                  <a:noFill/>
                </a:ln>
                <a:solidFill>
                  <a:srgbClr val="003F7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 – </a:t>
            </a:r>
            <a:r>
              <a:rPr lang="en-US" kern="1400" dirty="0">
                <a:solidFill>
                  <a:srgbClr val="003F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kern="1400" dirty="0">
                <a:ln>
                  <a:noFill/>
                </a:ln>
                <a:solidFill>
                  <a:srgbClr val="003F7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PM</a:t>
            </a:r>
            <a:endParaRPr lang="en-US" kern="1400" dirty="0">
              <a:ln>
                <a:noFill/>
              </a:ln>
              <a:solidFill>
                <a:srgbClr val="616365"/>
              </a:solidFill>
              <a:effectLst/>
              <a:latin typeface="Arial" panose="020B060402020202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b="1" kern="1400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kern="1400" dirty="0">
                <a:solidFill>
                  <a:srgbClr val="616365"/>
                </a:solidFill>
                <a:latin typeface="Arial" panose="020B0604020202020204" pitchFamily="34" charset="0"/>
              </a:rPr>
              <a:t>Virtual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400" b="1" kern="1400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17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7"/>
              </a:rPr>
              <a:t>https://21makemostofmembership.eventbrite.com</a:t>
            </a:r>
            <a:endParaRPr lang="en-US" sz="1700" kern="1400" dirty="0">
              <a:solidFill>
                <a:srgbClr val="616365"/>
              </a:solidFill>
              <a:latin typeface="Arial" panose="020B0604020202020204" pitchFamily="34" charset="0"/>
            </a:endParaRP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sz="2400" b="1" kern="1400" cap="all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US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r>
              <a:rPr lang="en-US" kern="1400" dirty="0">
                <a:solidFill>
                  <a:srgbClr val="616365"/>
                </a:solidFill>
                <a:latin typeface="Arial" panose="020B0604020202020204" pitchFamily="34" charset="0"/>
                <a:hlinkClick r:id="rId8"/>
              </a:rPr>
              <a:t>membership@marcelluscoalition.org</a:t>
            </a:r>
            <a:r>
              <a:rPr lang="en-US" kern="1400" dirty="0">
                <a:solidFill>
                  <a:srgbClr val="616365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119000"/>
              </a:lnSpc>
              <a:spcAft>
                <a:spcPts val="600"/>
              </a:spcAft>
            </a:pPr>
            <a:endParaRPr lang="en-US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9314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SC Color Palette">
      <a:dk1>
        <a:srgbClr val="003F72"/>
      </a:dk1>
      <a:lt1>
        <a:sysClr val="window" lastClr="FFFFFF"/>
      </a:lt1>
      <a:dk2>
        <a:srgbClr val="616365"/>
      </a:dk2>
      <a:lt2>
        <a:srgbClr val="FFFFFF"/>
      </a:lt2>
      <a:accent1>
        <a:srgbClr val="C8D1E4"/>
      </a:accent1>
      <a:accent2>
        <a:srgbClr val="72C7E7"/>
      </a:accent2>
      <a:accent3>
        <a:srgbClr val="7AB800"/>
      </a:accent3>
      <a:accent4>
        <a:srgbClr val="C8E9FB"/>
      </a:accent4>
      <a:accent5>
        <a:srgbClr val="CFE5AE"/>
      </a:accent5>
      <a:accent6>
        <a:srgbClr val="D5D5D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Powerpoint Slides" id="{3CB582C9-BBE0-49BB-A19F-C9857B260C0B}" vid="{4FAF2AD4-EE1B-461A-9818-31129BE5ED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F0F6CC9041E54C85ADC0C810C4D435" ma:contentTypeVersion="10" ma:contentTypeDescription="Create a new document." ma:contentTypeScope="" ma:versionID="55d9d4ab5f1df249b8c09c9295740b9d">
  <xsd:schema xmlns:xsd="http://www.w3.org/2001/XMLSchema" xmlns:xs="http://www.w3.org/2001/XMLSchema" xmlns:p="http://schemas.microsoft.com/office/2006/metadata/properties" xmlns:ns2="f7a565f6-ece4-45ba-8ae0-227e91d9dac9" targetNamespace="http://schemas.microsoft.com/office/2006/metadata/properties" ma:root="true" ma:fieldsID="813168ed5bc4e799e653a3b3612c9f76" ns2:_="">
    <xsd:import namespace="f7a565f6-ece4-45ba-8ae0-227e91d9da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565f6-ece4-45ba-8ae0-227e91d9da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CEB14A-3BAE-4EF6-9759-EC9CACF66C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65E70C-212E-4FB1-AC5E-F2C8BC900D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a565f6-ece4-45ba-8ae0-227e91d9da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1F6C3A-50BC-44F3-8D25-46229BE652B8}">
  <ds:schemaRefs>
    <ds:schemaRef ds:uri="http://purl.org/dc/elements/1.1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f7a565f6-ece4-45ba-8ae0-227e91d9da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Master PowerPoint Presentation Template</Template>
  <TotalTime>14645</TotalTime>
  <Words>107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 Make the Most of your Membership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 About Membership</dc:title>
  <dc:creator>Tricia Hoffman</dc:creator>
  <cp:lastModifiedBy>Carol Montoya</cp:lastModifiedBy>
  <cp:revision>301</cp:revision>
  <cp:lastPrinted>2019-04-17T20:58:51Z</cp:lastPrinted>
  <dcterms:created xsi:type="dcterms:W3CDTF">2015-03-03T15:53:43Z</dcterms:created>
  <dcterms:modified xsi:type="dcterms:W3CDTF">2021-06-01T16:11:50Z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0x010100B5F0F6CC9041E54C85ADC0C810C4D435</vt:lpwstr>
  </property>
</Properties>
</file>