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0" r:id="rId2"/>
    <p:sldId id="337" r:id="rId3"/>
    <p:sldId id="305" r:id="rId4"/>
    <p:sldId id="348" r:id="rId5"/>
    <p:sldId id="327" r:id="rId6"/>
    <p:sldId id="347" r:id="rId7"/>
    <p:sldId id="349" r:id="rId8"/>
    <p:sldId id="345" r:id="rId9"/>
    <p:sldId id="346" r:id="rId10"/>
    <p:sldId id="351" r:id="rId11"/>
    <p:sldId id="352" r:id="rId12"/>
    <p:sldId id="355" r:id="rId13"/>
    <p:sldId id="353" r:id="rId14"/>
    <p:sldId id="367" r:id="rId15"/>
    <p:sldId id="360" r:id="rId16"/>
    <p:sldId id="374" r:id="rId17"/>
    <p:sldId id="375" r:id="rId18"/>
    <p:sldId id="361" r:id="rId19"/>
    <p:sldId id="365" r:id="rId20"/>
    <p:sldId id="369" r:id="rId21"/>
    <p:sldId id="358" r:id="rId22"/>
    <p:sldId id="357" r:id="rId23"/>
    <p:sldId id="371" r:id="rId24"/>
    <p:sldId id="368" r:id="rId25"/>
    <p:sldId id="359" r:id="rId26"/>
    <p:sldId id="267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4B3C"/>
    <a:srgbClr val="9D9DA0"/>
    <a:srgbClr val="E1D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6805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04" y="-96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pPr>
              <a:defRPr/>
            </a:pPr>
            <a:fld id="{D0786F70-37A3-4D87-AA86-DF89763C58D9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06C99803-C047-4DF3-84B1-1AE7A6E3D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91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pPr>
              <a:defRPr/>
            </a:pPr>
            <a:fld id="{4D292ED2-0737-4ED4-8CBE-0EA8F5B6CBE9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pPr>
              <a:defRPr/>
            </a:pPr>
            <a:fld id="{570524FE-25EC-404A-B792-FF4CB815F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0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F8176-4052-49EE-AEC1-5459ECC1629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2B0EE-26E4-4C33-B273-D377EAA04D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Marcellus Shale permits the goal</a:t>
            </a:r>
            <a:r>
              <a:rPr lang="en-US" baseline="0" dirty="0" smtClean="0"/>
              <a:t> is to approve within 30 days of initial receipt of application.  Goal includes all cycles.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Marcellus Shale permits the goal</a:t>
            </a:r>
            <a:r>
              <a:rPr lang="en-US" baseline="0" dirty="0" smtClean="0"/>
              <a:t> is to approve within 30 days of initial receipt of application.  Goal includes all cycles.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Oversize/Overweight</a:t>
            </a:r>
            <a:r>
              <a:rPr lang="en-US" baseline="0" dirty="0" smtClean="0"/>
              <a:t> Definition:</a:t>
            </a:r>
            <a:endParaRPr lang="en-US" dirty="0" smtClean="0"/>
          </a:p>
          <a:p>
            <a:r>
              <a:rPr lang="en-US" dirty="0" smtClean="0"/>
              <a:t>Over 80,000#</a:t>
            </a:r>
          </a:p>
          <a:p>
            <a:r>
              <a:rPr lang="en-US" dirty="0" smtClean="0"/>
              <a:t>Under 13’6” High</a:t>
            </a:r>
          </a:p>
          <a:p>
            <a:r>
              <a:rPr lang="en-US" dirty="0" smtClean="0"/>
              <a:t>Less than 8 ft wide</a:t>
            </a:r>
          </a:p>
          <a:p>
            <a:pPr lvl="1"/>
            <a:r>
              <a:rPr lang="en-US" dirty="0" smtClean="0"/>
              <a:t>8’6” for National Network and STAA approved routes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Superload</a:t>
            </a:r>
            <a:r>
              <a:rPr lang="en-US" dirty="0" smtClean="0"/>
              <a:t> Definition:</a:t>
            </a:r>
          </a:p>
          <a:p>
            <a:r>
              <a:rPr lang="en-US" dirty="0" smtClean="0"/>
              <a:t>Gross Weight exceeding 201,000</a:t>
            </a:r>
          </a:p>
          <a:p>
            <a:r>
              <a:rPr lang="en-US" dirty="0" smtClean="0"/>
              <a:t>Total Length exceeding 160 feet</a:t>
            </a:r>
          </a:p>
          <a:p>
            <a:r>
              <a:rPr lang="en-US" dirty="0" smtClean="0"/>
              <a:t>Total width exceeding 16 feet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through</a:t>
            </a:r>
            <a:r>
              <a:rPr lang="en-US" baseline="0" dirty="0" smtClean="0"/>
              <a:t> August 2011.</a:t>
            </a:r>
          </a:p>
          <a:p>
            <a:r>
              <a:rPr lang="en-US" baseline="0" dirty="0" smtClean="0"/>
              <a:t>Average time for all automated and manual reviews.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A45FD-BAD7-45F5-A91A-D0679C273C6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on posted roads as of 9/12/11.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A68FFE-31B9-422B-8EB8-A3C998316A5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11,215 Total Posted Miles Statewide (All Districts);  Districts affected by Marcellus shown.</a:t>
            </a:r>
          </a:p>
          <a:p>
            <a:r>
              <a:rPr lang="en-US" baseline="0" dirty="0" smtClean="0"/>
              <a:t>Non-Marcellus Districts (5 and 6) not included in chart.</a:t>
            </a:r>
          </a:p>
          <a:p>
            <a:r>
              <a:rPr lang="en-US" baseline="0" dirty="0" smtClean="0"/>
              <a:t>Started and Scheduled Repairs Combined.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32B0EE-26E4-4C33-B273-D377EAA04D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0524FE-25EC-404A-B792-FF4CB815F9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 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E1D9B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PennDOT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2436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57150">
            <a:solidFill>
              <a:srgbClr val="9D9D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7C4B3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Impacts of Marcellus Shale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E1D9BF"/>
                </a:solidFill>
              </a:defRPr>
            </a:lvl1pPr>
          </a:lstStyle>
          <a:p>
            <a:r>
              <a:rPr lang="en-US"/>
              <a:t>Add your subtitle here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EC02-7695-4434-AEC7-851F839E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90E0-0BE2-436B-8FD8-C8E770581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921C-F270-4578-A891-A0D0C0ACC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25B3-B97C-44C5-B073-FBE6C40D5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D9C7-D206-4580-A40C-E68FE2E69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2040-400A-4EFB-B6EC-1DFEFCD2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6E9A-34BD-4717-B735-1E19D5A84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5D79-9CB7-4B38-8C95-B3846A56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E2475-4845-47CA-821A-4B4E010C0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0BCDD-78C3-452E-8F27-71D9D9FE9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E617-E01D-47F4-8C29-492FC422D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1D9B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8" descr="header"/>
          <p:cNvPicPr>
            <a:picLocks noChangeAspect="1" noChangeArrowheads="1"/>
          </p:cNvPicPr>
          <p:nvPr userDrawn="1"/>
        </p:nvPicPr>
        <p:blipFill>
          <a:blip r:embed="rId13" cstate="print"/>
          <a:srcRect l="3969"/>
          <a:stretch>
            <a:fillRect/>
          </a:stretch>
        </p:blipFill>
        <p:spPr bwMode="auto">
          <a:xfrm>
            <a:off x="0" y="-76200"/>
            <a:ext cx="9220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3A490E-E6E9-43AC-BBDF-0157ECE40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-76200" y="1219200"/>
            <a:ext cx="9372600" cy="0"/>
          </a:xfrm>
          <a:prstGeom prst="line">
            <a:avLst/>
          </a:prstGeom>
          <a:noFill/>
          <a:ln w="76200">
            <a:solidFill>
              <a:srgbClr val="7C4B3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11" descr="PennDOTcol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9800" y="63198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Marcellus Shale – </a:t>
            </a:r>
            <a:br>
              <a:rPr lang="en-US" dirty="0" smtClean="0"/>
            </a:br>
            <a:r>
              <a:rPr lang="en-US" dirty="0" smtClean="0"/>
              <a:t>  Managing Our Road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962400"/>
            <a:ext cx="6629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Marcellus Transportation Safety Day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September 22, 2011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Deputy Secretary for Highway Administration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Scott Christie, P.E.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 Application Review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PennDOT performing?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Expedite </a:t>
            </a:r>
            <a:r>
              <a:rPr lang="en-US" u="sng" dirty="0" smtClean="0"/>
              <a:t>all</a:t>
            </a:r>
            <a:r>
              <a:rPr lang="en-US" dirty="0" smtClean="0"/>
              <a:t> permits so there are no delays in work</a:t>
            </a:r>
          </a:p>
          <a:p>
            <a:pPr lvl="1"/>
            <a:r>
              <a:rPr lang="en-US" dirty="0" smtClean="0"/>
              <a:t>Permit issuance cycle time &lt; 30 days (all permits)</a:t>
            </a:r>
          </a:p>
          <a:p>
            <a:pPr lvl="1"/>
            <a:r>
              <a:rPr lang="en-US" dirty="0" smtClean="0"/>
              <a:t>No more than 2 application review cycles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Overweight (posted highways)</a:t>
            </a:r>
          </a:p>
          <a:p>
            <a:pPr marL="514350" indent="-514350">
              <a:buAutoNum type="arabicPeriod"/>
            </a:pPr>
            <a:r>
              <a:rPr lang="en-US" dirty="0" smtClean="0"/>
              <a:t>Driveway</a:t>
            </a:r>
          </a:p>
          <a:p>
            <a:pPr marL="514350" indent="-514350">
              <a:buAutoNum type="arabicPeriod"/>
            </a:pPr>
            <a:r>
              <a:rPr lang="en-US" dirty="0" smtClean="0"/>
              <a:t>Utility</a:t>
            </a:r>
          </a:p>
          <a:p>
            <a:pPr marL="514350" indent="-514350">
              <a:buAutoNum type="arabicPeriod"/>
            </a:pPr>
            <a:r>
              <a:rPr lang="en-US" dirty="0" smtClean="0"/>
              <a:t>Seismic/Other Testing</a:t>
            </a:r>
          </a:p>
          <a:p>
            <a:pPr marL="514350" indent="-514350">
              <a:buAutoNum type="arabicPeriod"/>
            </a:pPr>
            <a:r>
              <a:rPr lang="en-US" dirty="0" smtClean="0"/>
              <a:t>APRAS</a:t>
            </a:r>
          </a:p>
          <a:p>
            <a:pPr marL="914400" lvl="1" indent="-514350">
              <a:buFontTx/>
              <a:buChar char="-"/>
            </a:pPr>
            <a:r>
              <a:rPr lang="en-US" dirty="0" smtClean="0"/>
              <a:t>Oversize/Overweight</a:t>
            </a:r>
          </a:p>
          <a:p>
            <a:pPr marL="914400" lvl="1" indent="-514350">
              <a:buFontTx/>
              <a:buChar char="-"/>
            </a:pPr>
            <a:r>
              <a:rPr lang="en-US" dirty="0" err="1" smtClean="0"/>
              <a:t>Superloads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Bridge (not covered)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Overweight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for Hauling on a Roadway Posted for Weight Restrictions (Typically Over 10 Ton)</a:t>
            </a:r>
          </a:p>
          <a:p>
            <a:r>
              <a:rPr lang="en-US" dirty="0" smtClean="0"/>
              <a:t>Requires Entering into An Excess Maintenance Agreement (EMA) with the Department</a:t>
            </a:r>
          </a:p>
          <a:p>
            <a:r>
              <a:rPr lang="en-US" dirty="0" smtClean="0"/>
              <a:t>Security required</a:t>
            </a:r>
          </a:p>
          <a:p>
            <a:r>
              <a:rPr lang="en-US" dirty="0" smtClean="0"/>
              <a:t>Recent changes to the EMA allow more expedient permit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Permit Types - Overweight</a:t>
            </a: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905000"/>
          <a:ext cx="7162799" cy="3886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1631"/>
                <a:gridCol w="2325584"/>
                <a:gridCol w="2325584"/>
              </a:tblGrid>
              <a:tr h="931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Permit Type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of Trucks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of Travel Routes</a:t>
                      </a:r>
                      <a:endParaRPr lang="en-US" sz="2000" dirty="0"/>
                    </a:p>
                  </a:txBody>
                  <a:tcPr anchor="ctr"/>
                </a:tc>
              </a:tr>
              <a:tr h="931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</a:t>
                      </a:r>
                      <a:r>
                        <a:rPr lang="en-US" sz="2000" baseline="0" dirty="0" smtClean="0"/>
                        <a:t> 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User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Travel Route</a:t>
                      </a:r>
                      <a:endParaRPr lang="en-US" sz="2000" dirty="0"/>
                    </a:p>
                  </a:txBody>
                  <a:tcPr anchor="ctr"/>
                </a:tc>
              </a:tr>
              <a:tr h="10929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 2</a:t>
                      </a:r>
                      <a:br>
                        <a:rPr lang="en-US" sz="2000" dirty="0" smtClean="0"/>
                      </a:br>
                      <a:r>
                        <a:rPr lang="en-US" sz="1400" dirty="0" smtClean="0"/>
                        <a:t>(Most Heavy Users)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Trucks</a:t>
                      </a:r>
                    </a:p>
                    <a:p>
                      <a:pPr algn="ctr"/>
                      <a:r>
                        <a:rPr lang="en-US" sz="2000" dirty="0" smtClean="0"/>
                        <a:t>(1 User)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Travel Route</a:t>
                      </a:r>
                      <a:endParaRPr lang="en-US" sz="2000" dirty="0"/>
                    </a:p>
                  </a:txBody>
                  <a:tcPr anchor="ctr"/>
                </a:tc>
              </a:tr>
              <a:tr h="93106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Type 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User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Multiple Routes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1600201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- Overweight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How Has Performance Improved Through Changes to EMA?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Form approval has reduced agreement execution time from &gt;45 days to 1 – 2 weeks.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SRs can be added/subtracted at District level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Security can be added/subtracted at District level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dirty="0" smtClean="0"/>
              <a:t>Bottom line → Faster Turnaround On Issuing Permits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Permits for…</a:t>
            </a:r>
          </a:p>
          <a:p>
            <a:pPr lvl="1"/>
            <a:r>
              <a:rPr lang="en-US" dirty="0" smtClean="0"/>
              <a:t>High, Medium and Low Volume Driveways</a:t>
            </a:r>
          </a:p>
          <a:p>
            <a:pPr lvl="1"/>
            <a:r>
              <a:rPr lang="en-US" dirty="0" smtClean="0"/>
              <a:t>Minimum Use Driveways</a:t>
            </a:r>
          </a:p>
          <a:p>
            <a:pPr lvl="1"/>
            <a:r>
              <a:rPr lang="en-US" dirty="0" smtClean="0"/>
              <a:t>Temporary Access</a:t>
            </a:r>
          </a:p>
          <a:p>
            <a:pPr lvl="1"/>
            <a:r>
              <a:rPr lang="en-US" dirty="0" smtClean="0"/>
              <a:t>Local Road</a:t>
            </a:r>
          </a:p>
          <a:p>
            <a:pPr lvl="1"/>
            <a:r>
              <a:rPr lang="en-US" dirty="0" smtClean="0"/>
              <a:t>Alterations to Existing Driveways</a:t>
            </a:r>
          </a:p>
          <a:p>
            <a:pPr lvl="1"/>
            <a:r>
              <a:rPr lang="en-US" dirty="0" smtClean="0"/>
              <a:t>Utility</a:t>
            </a:r>
          </a:p>
          <a:p>
            <a:pPr lvl="1"/>
            <a:r>
              <a:rPr lang="en-US" dirty="0" smtClean="0"/>
              <a:t>Testing – Seismic/Other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Improvement in Performance: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 descr="Drivewa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8610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Improvement in Performance: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Utilit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534400" cy="4415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Improvement in Performance: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 descr="Tre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8610600" cy="445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 (Utility)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Improvement in Performance: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Utilit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534400" cy="429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PennDOT</a:t>
            </a:r>
            <a:r>
              <a:rPr lang="en-US" dirty="0" smtClean="0"/>
              <a:t> Roadway </a:t>
            </a:r>
            <a:br>
              <a:rPr lang="en-US" dirty="0" smtClean="0"/>
            </a:br>
            <a:r>
              <a:rPr lang="en-US" dirty="0" smtClean="0"/>
              <a:t> Management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40,000+ Miles of Roadway</a:t>
            </a:r>
          </a:p>
          <a:p>
            <a:r>
              <a:rPr lang="en-US" dirty="0" smtClean="0"/>
              <a:t>Maintaining 25,000+ Bridges</a:t>
            </a:r>
          </a:p>
          <a:p>
            <a:r>
              <a:rPr lang="en-US" dirty="0" smtClean="0"/>
              <a:t>11,215 Miles of Roadway Posted Statewide</a:t>
            </a:r>
          </a:p>
          <a:p>
            <a:r>
              <a:rPr lang="en-US" dirty="0" smtClean="0"/>
              <a:t>4,068 Miles of Roadway Posted Since 2008 (Primarily related to Marcellus Shale Activities)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– </a:t>
            </a:r>
            <a:br>
              <a:rPr lang="en-US" dirty="0" smtClean="0"/>
            </a:br>
            <a:r>
              <a:rPr lang="en-US" dirty="0" smtClean="0"/>
              <a:t>Highway 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Future Improvements:</a:t>
            </a:r>
          </a:p>
          <a:p>
            <a:pPr>
              <a:buNone/>
            </a:pPr>
            <a:r>
              <a:rPr lang="en-US" dirty="0" smtClean="0"/>
              <a:t>	- e-Permitting to go online 10/2011</a:t>
            </a:r>
          </a:p>
          <a:p>
            <a:pPr lvl="0"/>
            <a:r>
              <a:rPr lang="en-US" sz="2800" dirty="0" smtClean="0"/>
              <a:t>Submit applications via </a:t>
            </a:r>
            <a:r>
              <a:rPr lang="en-US" sz="2800" dirty="0" err="1" smtClean="0"/>
              <a:t>ePermitting</a:t>
            </a:r>
            <a:r>
              <a:rPr lang="en-US" sz="2800" dirty="0" smtClean="0"/>
              <a:t> website</a:t>
            </a:r>
          </a:p>
          <a:p>
            <a:pPr lvl="0"/>
            <a:r>
              <a:rPr lang="en-US" sz="2800" dirty="0" smtClean="0"/>
              <a:t>Follow progress of application thru Dept. review process</a:t>
            </a:r>
          </a:p>
          <a:p>
            <a:pPr lvl="0"/>
            <a:r>
              <a:rPr lang="en-US" sz="2800" dirty="0" smtClean="0"/>
              <a:t>View Dept. comments &amp; submit revisions electronically  </a:t>
            </a:r>
          </a:p>
          <a:p>
            <a:pPr lvl="0"/>
            <a:r>
              <a:rPr lang="en-US" sz="2800" dirty="0" smtClean="0"/>
              <a:t>Retrieve permits thru </a:t>
            </a:r>
            <a:r>
              <a:rPr lang="en-US" sz="2800" dirty="0" err="1" smtClean="0"/>
              <a:t>ePermitting</a:t>
            </a:r>
            <a:r>
              <a:rPr lang="en-US" sz="2800" dirty="0" smtClean="0"/>
              <a:t> system </a:t>
            </a:r>
          </a:p>
          <a:p>
            <a:pPr lvl="0"/>
            <a:r>
              <a:rPr lang="en-US" sz="2800" dirty="0" smtClean="0"/>
              <a:t>Reduce total amount of time to receive permit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 - APRAS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APRAS – Automated Permit Routing/Analysis System</a:t>
            </a:r>
          </a:p>
          <a:p>
            <a:pPr lvl="1"/>
            <a:r>
              <a:rPr lang="en-US" dirty="0" smtClean="0"/>
              <a:t>Required for Oversize/Overweight and </a:t>
            </a:r>
            <a:r>
              <a:rPr lang="en-US" dirty="0" err="1" smtClean="0"/>
              <a:t>Superloads</a:t>
            </a:r>
            <a:endParaRPr lang="en-US" dirty="0" smtClean="0"/>
          </a:p>
          <a:p>
            <a:pPr lvl="1"/>
            <a:r>
              <a:rPr lang="en-US" dirty="0" smtClean="0"/>
              <a:t>Permit Issued within minutes (if no manual review)</a:t>
            </a:r>
          </a:p>
          <a:p>
            <a:pPr lvl="1"/>
            <a:r>
              <a:rPr lang="en-US" dirty="0" smtClean="0"/>
              <a:t>If manual review; typical turnaround 2.5 hours</a:t>
            </a:r>
          </a:p>
          <a:p>
            <a:pPr lvl="1"/>
            <a:r>
              <a:rPr lang="en-US" dirty="0" smtClean="0"/>
              <a:t>Drastic increase in manual reviews with increase in heavy hauling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APRAS Permit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25908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Oversize/Overweight</a:t>
            </a:r>
          </a:p>
          <a:p>
            <a:r>
              <a:rPr lang="en-US" sz="2800" dirty="0" smtClean="0"/>
              <a:t>Over legal Limit (40 Ton)</a:t>
            </a:r>
          </a:p>
          <a:p>
            <a:r>
              <a:rPr lang="en-US" sz="2800" dirty="0" smtClean="0"/>
              <a:t>Under </a:t>
            </a:r>
            <a:r>
              <a:rPr lang="en-US" sz="2800" dirty="0" err="1" smtClean="0"/>
              <a:t>superload</a:t>
            </a:r>
            <a:endParaRPr lang="en-US" sz="2800" dirty="0" smtClean="0"/>
          </a:p>
          <a:p>
            <a:r>
              <a:rPr lang="en-US" sz="2800" dirty="0" smtClean="0"/>
              <a:t>Not divisible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APRAS Permit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sz="3600" dirty="0" err="1" smtClean="0"/>
              <a:t>Superload</a:t>
            </a:r>
            <a:endParaRPr lang="en-US" sz="3600" dirty="0" smtClean="0"/>
          </a:p>
          <a:p>
            <a:r>
              <a:rPr lang="en-US" sz="2800" dirty="0" smtClean="0"/>
              <a:t>Two step process</a:t>
            </a:r>
          </a:p>
          <a:p>
            <a:pPr lvl="1"/>
            <a:r>
              <a:rPr lang="en-US" dirty="0" smtClean="0"/>
              <a:t>Preliminary permit  (plan on </a:t>
            </a:r>
            <a:r>
              <a:rPr lang="en-US" u="sng" dirty="0" smtClean="0">
                <a:solidFill>
                  <a:srgbClr val="FF0000"/>
                </a:solidFill>
              </a:rPr>
              <a:t>three weeks </a:t>
            </a:r>
            <a:r>
              <a:rPr lang="en-US" dirty="0" smtClean="0"/>
              <a:t>prior to move)</a:t>
            </a:r>
          </a:p>
          <a:p>
            <a:pPr lvl="1"/>
            <a:r>
              <a:rPr lang="en-US" dirty="0" smtClean="0"/>
              <a:t>Final permit  (submit five days prior to move)</a:t>
            </a:r>
          </a:p>
          <a:p>
            <a:pPr marL="342900" lvl="1" indent="-342900">
              <a:buChar char="•"/>
            </a:pPr>
            <a:r>
              <a:rPr lang="en-US" dirty="0" smtClean="0"/>
              <a:t>Permits reviewed in order received</a:t>
            </a:r>
          </a:p>
          <a:p>
            <a:pPr marL="342900" lvl="1" indent="-342900">
              <a:buChar char="•"/>
            </a:pPr>
            <a:r>
              <a:rPr lang="en-US" dirty="0" smtClean="0"/>
              <a:t>Accuracy matters!</a:t>
            </a:r>
          </a:p>
          <a:p>
            <a:pPr marL="342900" lvl="1" indent="-342900">
              <a:buChar char="•"/>
            </a:pPr>
            <a:r>
              <a:rPr lang="en-US" dirty="0" smtClean="0"/>
              <a:t>Coordinated thru the Central office</a:t>
            </a:r>
          </a:p>
          <a:p>
            <a:r>
              <a:rPr lang="en-US" sz="2800" dirty="0" smtClean="0"/>
              <a:t>Requires a State police escort</a:t>
            </a:r>
          </a:p>
          <a:p>
            <a:pPr lvl="1"/>
            <a:r>
              <a:rPr lang="en-US" dirty="0" smtClean="0"/>
              <a:t>PSP requires 48 hours notice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APRAS Performance</a:t>
            </a:r>
            <a:endParaRPr lang="en-US" dirty="0"/>
          </a:p>
        </p:txBody>
      </p:sp>
      <p:pic>
        <p:nvPicPr>
          <p:cNvPr id="6" name="Picture 5" descr="percent auto tr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34497"/>
            <a:ext cx="5334000" cy="33235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8288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Volume of permits have increased drastically since 2009.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0292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Percentage auto-issued has dropped as a result of the increase in volume.</a:t>
            </a:r>
            <a:endParaRPr lang="en-US" sz="2000" dirty="0"/>
          </a:p>
        </p:txBody>
      </p:sp>
      <p:pic>
        <p:nvPicPr>
          <p:cNvPr id="5" name="Content Placeholder 4" descr="APRAS Permit Volum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219200"/>
            <a:ext cx="5105400" cy="32004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APRAS Performance</a:t>
            </a:r>
            <a:endParaRPr lang="en-US" dirty="0"/>
          </a:p>
        </p:txBody>
      </p:sp>
      <p:pic>
        <p:nvPicPr>
          <p:cNvPr id="5" name="Content Placeholder 4" descr="SPEC HAULING PERMIT PRG MNTHLY Report201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9526" y="1600200"/>
            <a:ext cx="6244947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PennDOT’s</a:t>
            </a:r>
            <a:r>
              <a:rPr lang="en-US" dirty="0" smtClean="0"/>
              <a:t> Intent</a:t>
            </a:r>
          </a:p>
        </p:txBody>
      </p:sp>
      <p:pic>
        <p:nvPicPr>
          <p:cNvPr id="5124" name="Picture 3" descr="IMG_0113.JPG"/>
          <p:cNvPicPr>
            <a:picLocks noChangeAspect="1"/>
          </p:cNvPicPr>
          <p:nvPr/>
        </p:nvPicPr>
        <p:blipFill>
          <a:blip r:embed="rId3" cstate="print"/>
          <a:srcRect t="38889" b="35555"/>
          <a:stretch>
            <a:fillRect/>
          </a:stretch>
        </p:blipFill>
        <p:spPr bwMode="auto">
          <a:xfrm>
            <a:off x="0" y="38100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6705600" y="5286375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Bradford County – 4/23/2010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No Deterioration of Existing Roads</a:t>
            </a:r>
          </a:p>
          <a:p>
            <a:r>
              <a:rPr lang="en-US" dirty="0" smtClean="0"/>
              <a:t>No Deterioration of Existing Bridges</a:t>
            </a:r>
          </a:p>
          <a:p>
            <a:r>
              <a:rPr lang="en-US" dirty="0" smtClean="0"/>
              <a:t>Recover all Associated Costs</a:t>
            </a:r>
          </a:p>
          <a:p>
            <a:r>
              <a:rPr lang="en-US" dirty="0" smtClean="0"/>
              <a:t>Permits (Be Helpful)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Marcellus Miles Surveyed</a:t>
            </a:r>
            <a:endParaRPr lang="en-US" dirty="0"/>
          </a:p>
        </p:txBody>
      </p:sp>
      <p:pic>
        <p:nvPicPr>
          <p:cNvPr id="6" name="Content Placeholder 5" descr="Measures - Surveyed Miles August 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5326" y="1600200"/>
            <a:ext cx="7233348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Roadway Damage – Posted </a:t>
            </a:r>
            <a:br>
              <a:rPr lang="en-US" dirty="0" smtClean="0"/>
            </a:br>
            <a:r>
              <a:rPr lang="en-US" dirty="0" smtClean="0"/>
              <a:t>  and Bonded Roads Statewide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599" cy="477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Districts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Posted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Damage 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Repair Data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0007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Posted Miles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Marcellus Posted Miles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</a:rPr>
                        <a:t>(‘08-’11)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Minor Damage Miles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Major Damage Miles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Miles Under Repair/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Scheduled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Miles Not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Under Repair/Not Scheduled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1,589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Totals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11,185*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4,068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1,019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14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31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1002</a:t>
                      </a:r>
                      <a:endParaRPr lang="en-US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280" name="TextBox 5"/>
          <p:cNvSpPr txBox="1">
            <a:spLocks noChangeArrowheads="1"/>
          </p:cNvSpPr>
          <p:nvPr/>
        </p:nvSpPr>
        <p:spPr bwMode="auto">
          <a:xfrm>
            <a:off x="152400" y="6477000"/>
            <a:ext cx="525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Data as of </a:t>
            </a:r>
            <a:r>
              <a:rPr lang="en-US" sz="1400" dirty="0" smtClean="0"/>
              <a:t>09.12.2011      * Does not include Districts 5 and 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 of Significant </a:t>
            </a:r>
            <a:br>
              <a:rPr lang="en-US" dirty="0" smtClean="0"/>
            </a:br>
            <a:r>
              <a:rPr lang="en-US" dirty="0" smtClean="0"/>
              <a:t>	Marcellus Damage</a:t>
            </a:r>
            <a:endParaRPr lang="en-US" dirty="0"/>
          </a:p>
        </p:txBody>
      </p:sp>
      <p:pic>
        <p:nvPicPr>
          <p:cNvPr id="6" name="Content Placeholder 5" descr="Measures - Sig Damage Miles August 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4932" y="1600200"/>
            <a:ext cx="721413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 of Minor Marcellus </a:t>
            </a:r>
            <a:br>
              <a:rPr lang="en-US" dirty="0" smtClean="0"/>
            </a:br>
            <a:r>
              <a:rPr lang="en-US" dirty="0" smtClean="0"/>
              <a:t>	Damage</a:t>
            </a:r>
            <a:endParaRPr lang="en-US" dirty="0"/>
          </a:p>
        </p:txBody>
      </p:sp>
      <p:pic>
        <p:nvPicPr>
          <p:cNvPr id="6" name="Content Placeholder 5" descr="Measures - Minor Damage Miles August 2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50481"/>
            <a:ext cx="8229600" cy="42254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Roadway Impacts – </a:t>
            </a:r>
            <a:br>
              <a:rPr lang="en-US" dirty="0" smtClean="0"/>
            </a:br>
            <a:r>
              <a:rPr lang="en-US" dirty="0" smtClean="0"/>
              <a:t>	Minor Damage</a:t>
            </a:r>
            <a:endParaRPr lang="en-US" dirty="0"/>
          </a:p>
        </p:txBody>
      </p:sp>
      <p:pic>
        <p:nvPicPr>
          <p:cNvPr id="5" name="Content Placeholder 7" descr="Tioga SR 4007 Picture 30_2008081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38400"/>
            <a:ext cx="3962400" cy="3657599"/>
          </a:xfrm>
          <a:prstGeom prst="rect">
            <a:avLst/>
          </a:prstGeom>
        </p:spPr>
      </p:pic>
      <p:pic>
        <p:nvPicPr>
          <p:cNvPr id="6" name="Content Placeholder 8" descr="Tioga SR 4007 Picture 21_20080819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438399"/>
            <a:ext cx="3886200" cy="3687763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Failure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deterioration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 holes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deterioration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9" descr="IMG_SR 1001 Seg 20 Off 102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09800"/>
            <a:ext cx="4041775" cy="3886200"/>
          </a:xfrm>
          <a:prstGeom prst="rect">
            <a:avLst/>
          </a:prstGeom>
        </p:spPr>
      </p:pic>
      <p:pic>
        <p:nvPicPr>
          <p:cNvPr id="8" name="Content Placeholder 8" descr="Lycomging SR 4010 Picture 15_2008081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09800"/>
            <a:ext cx="4040188" cy="38861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Roadway Impacts – </a:t>
            </a:r>
            <a:br>
              <a:rPr lang="en-US" dirty="0" smtClean="0"/>
            </a:br>
            <a:r>
              <a:rPr lang="en-US" dirty="0" smtClean="0"/>
              <a:t>	Minor Damage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525B3-B97C-44C5-B073-FBE6C40D5A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</TotalTime>
  <Words>786</Words>
  <Application>Microsoft Office PowerPoint</Application>
  <PresentationFormat>On-screen Show (4:3)</PresentationFormat>
  <Paragraphs>254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Marcellus Shale –    Managing Our Road System</vt:lpstr>
      <vt:lpstr>PennDOT Roadway   Management Responsibilities</vt:lpstr>
      <vt:lpstr>PennDOT’s Intent</vt:lpstr>
      <vt:lpstr>Marcellus Miles Surveyed</vt:lpstr>
      <vt:lpstr>Roadway Damage – Posted    and Bonded Roads Statewide</vt:lpstr>
      <vt:lpstr>Miles of Significant   Marcellus Damage</vt:lpstr>
      <vt:lpstr>Miles of Minor Marcellus   Damage</vt:lpstr>
      <vt:lpstr>Roadway Impacts –   Minor Damage</vt:lpstr>
      <vt:lpstr>Roadway Impacts –   Minor Damage</vt:lpstr>
      <vt:lpstr>Permit  Application Review  Process</vt:lpstr>
      <vt:lpstr>Permit Types</vt:lpstr>
      <vt:lpstr>Permit Types – Overweight</vt:lpstr>
      <vt:lpstr>Permit Types - Overweight</vt:lpstr>
      <vt:lpstr>Permit Types - Overweight</vt:lpstr>
      <vt:lpstr>Permit Types –  Highway Occupancy</vt:lpstr>
      <vt:lpstr>Permit Types –  Highway Occupancy</vt:lpstr>
      <vt:lpstr>Permit Types –  Highway Occupancy</vt:lpstr>
      <vt:lpstr>Permit Types –  Highway Occupancy</vt:lpstr>
      <vt:lpstr>Permit Types –  Highway Occupancy (Utility)</vt:lpstr>
      <vt:lpstr>Permit Types –  Highway Occupancy</vt:lpstr>
      <vt:lpstr>Permit Types - APRAS</vt:lpstr>
      <vt:lpstr>APRAS Permit  </vt:lpstr>
      <vt:lpstr>APRAS Permit  </vt:lpstr>
      <vt:lpstr>APRAS Performance</vt:lpstr>
      <vt:lpstr>APRAS Performance</vt:lpstr>
      <vt:lpstr>Thank You</vt:lpstr>
    </vt:vector>
  </TitlesOfParts>
  <Company>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 Regina</dc:creator>
  <cp:lastModifiedBy>test</cp:lastModifiedBy>
  <cp:revision>674</cp:revision>
  <dcterms:created xsi:type="dcterms:W3CDTF">2010-05-21T17:31:43Z</dcterms:created>
  <dcterms:modified xsi:type="dcterms:W3CDTF">2011-09-22T01:14:42Z</dcterms:modified>
</cp:coreProperties>
</file>